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10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77" r:id="rId2"/>
    <p:sldMasterId id="2147483692" r:id="rId3"/>
    <p:sldMasterId id="2147483700" r:id="rId4"/>
    <p:sldMasterId id="2147483708" r:id="rId5"/>
    <p:sldMasterId id="2147483724" r:id="rId6"/>
    <p:sldMasterId id="2147483732" r:id="rId7"/>
    <p:sldMasterId id="2147483741" r:id="rId8"/>
  </p:sldMasterIdLst>
  <p:notesMasterIdLst>
    <p:notesMasterId r:id="rId31"/>
  </p:notesMasterIdLst>
  <p:handoutMasterIdLst>
    <p:handoutMasterId r:id="rId32"/>
  </p:handoutMasterIdLst>
  <p:sldIdLst>
    <p:sldId id="258" r:id="rId9"/>
    <p:sldId id="284" r:id="rId10"/>
    <p:sldId id="290" r:id="rId11"/>
    <p:sldId id="311" r:id="rId12"/>
    <p:sldId id="313" r:id="rId13"/>
    <p:sldId id="314" r:id="rId14"/>
    <p:sldId id="312" r:id="rId15"/>
    <p:sldId id="316" r:id="rId16"/>
    <p:sldId id="315" r:id="rId17"/>
    <p:sldId id="317" r:id="rId18"/>
    <p:sldId id="320" r:id="rId19"/>
    <p:sldId id="329" r:id="rId20"/>
    <p:sldId id="319" r:id="rId21"/>
    <p:sldId id="321" r:id="rId22"/>
    <p:sldId id="322" r:id="rId23"/>
    <p:sldId id="325" r:id="rId24"/>
    <p:sldId id="324" r:id="rId25"/>
    <p:sldId id="328" r:id="rId26"/>
    <p:sldId id="326" r:id="rId27"/>
    <p:sldId id="332" r:id="rId28"/>
    <p:sldId id="330" r:id="rId29"/>
    <p:sldId id="333" r:id="rId30"/>
  </p:sldIdLst>
  <p:sldSz cx="9144000" cy="6858000" type="screen4x3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02" autoAdjust="0"/>
  </p:normalViewPr>
  <p:slideViewPr>
    <p:cSldViewPr>
      <p:cViewPr varScale="1">
        <p:scale>
          <a:sx n="100" d="100"/>
          <a:sy n="100" d="100"/>
        </p:scale>
        <p:origin x="-18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1D711-CE23-4637-AF11-64F38EC14CC6}" type="datetimeFigureOut">
              <a:rPr lang="fi-FI" smtClean="0"/>
              <a:pPr/>
              <a:t>24.5.2013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563D1-7F06-45A0-8367-74383D00408A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396343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60356-F581-4F9F-80C6-11DA214C7A58}" type="datetimeFigureOut">
              <a:rPr lang="fi-FI" smtClean="0"/>
              <a:pPr/>
              <a:t>24.5.2013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1495D-D31A-4154-97A2-73C00D3856FC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75595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9C4B0-0C1A-4692-9014-41D07AA43BE4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Energy consumption by the city’s own buildings and facilities shall be reduced by 10 per cent from 2006 levels.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9C4B0-0C1A-4692-9014-41D07AA43BE4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9C4B0-0C1A-4692-9014-41D07AA43BE4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9C4B0-0C1A-4692-9014-41D07AA43BE4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Energy consumption by the city’s own buildings and facilities shall be reduced by 10 per cent from 2006 levels.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9C4B0-0C1A-4692-9014-41D07AA43BE4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Energy consumption by the city’s own buildings and facilities shall be reduced by 10 per cent from 2006 levels.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9C4B0-0C1A-4692-9014-41D07AA43BE4}" type="slidenum">
              <a:rPr lang="fi-FI" smtClean="0"/>
              <a:pPr>
                <a:defRPr/>
              </a:pPr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1495D-D31A-4154-97A2-73C00D3856FC}" type="slidenum">
              <a:rPr lang="fi-FI" smtClean="0"/>
              <a:pPr/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1495D-D31A-4154-97A2-73C00D3856FC}" type="slidenum">
              <a:rPr lang="fi-FI" smtClean="0"/>
              <a:pPr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1495D-D31A-4154-97A2-73C00D3856FC}" type="slidenum">
              <a:rPr lang="fi-FI" smtClean="0"/>
              <a:pPr/>
              <a:t>16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1495D-D31A-4154-97A2-73C00D3856FC}" type="slidenum">
              <a:rPr lang="fi-FI" smtClean="0"/>
              <a:pPr/>
              <a:t>17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1052512"/>
            <a:ext cx="9144000" cy="58054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Kiinko_Logo_Mai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7990" y="333376"/>
            <a:ext cx="1595254" cy="405874"/>
          </a:xfrm>
          <a:prstGeom prst="rect">
            <a:avLst/>
          </a:prstGeom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872"/>
            <a:ext cx="997034" cy="365125"/>
          </a:xfrm>
        </p:spPr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872"/>
            <a:ext cx="4453418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872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696488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/>
          <p:cNvSpPr/>
          <p:nvPr userDrawn="1"/>
        </p:nvSpPr>
        <p:spPr>
          <a:xfrm>
            <a:off x="7349261" y="2669568"/>
            <a:ext cx="166154" cy="18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636390" y="2213028"/>
            <a:ext cx="166154" cy="18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5" name="Oval 34"/>
          <p:cNvSpPr/>
          <p:nvPr userDrawn="1"/>
        </p:nvSpPr>
        <p:spPr>
          <a:xfrm>
            <a:off x="7895446" y="3811816"/>
            <a:ext cx="166154" cy="18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44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61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5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8044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61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orners.jpg"/>
          <p:cNvPicPr>
            <a:picLocks noChangeAspect="1"/>
          </p:cNvPicPr>
          <p:nvPr userDrawn="1"/>
        </p:nvPicPr>
        <p:blipFill>
          <a:blip r:embed="rId2" cstate="print"/>
          <a:srcRect t="11810"/>
          <a:stretch>
            <a:fillRect/>
          </a:stretch>
        </p:blipFill>
        <p:spPr>
          <a:xfrm>
            <a:off x="6751270" y="0"/>
            <a:ext cx="2392730" cy="3429000"/>
          </a:xfrm>
          <a:prstGeom prst="rect">
            <a:avLst/>
          </a:prstGeom>
        </p:spPr>
      </p:pic>
      <p:sp>
        <p:nvSpPr>
          <p:cNvPr id="42" name="Rectangle 41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848"/>
            <a:ext cx="997034" cy="365125"/>
          </a:xfrm>
        </p:spPr>
        <p:txBody>
          <a:bodyPr/>
          <a:lstStyle/>
          <a:p>
            <a:fld id="{94E798D8-2E5B-4BF2-A7AB-66C46ACC9A68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848"/>
            <a:ext cx="4453418" cy="365125"/>
          </a:xfrm>
        </p:spPr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848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3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898412" y="5786680"/>
            <a:ext cx="224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Kiinteistöliiketoiminta ja </a:t>
            </a:r>
          </a:p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-rahoitus</a:t>
            </a: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267082" y="2579764"/>
            <a:ext cx="332308" cy="36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636390" y="2213028"/>
            <a:ext cx="166154" cy="18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5" name="Picture 34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  <p:sp>
        <p:nvSpPr>
          <p:cNvPr id="38" name="Oval 37"/>
          <p:cNvSpPr/>
          <p:nvPr userDrawn="1"/>
        </p:nvSpPr>
        <p:spPr>
          <a:xfrm>
            <a:off x="7895446" y="3811816"/>
            <a:ext cx="166154" cy="18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7D78-4A53-494A-8CB7-A0C90F8A1CB4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89" y="1484313"/>
            <a:ext cx="5849815" cy="452161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C7D78-4A53-494A-8CB7-A0C90F8A1CB4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Corners.jpg"/>
          <p:cNvPicPr>
            <a:picLocks noChangeAspect="1"/>
          </p:cNvPicPr>
          <p:nvPr userDrawn="1"/>
        </p:nvPicPr>
        <p:blipFill>
          <a:blip r:embed="rId2" cstate="print"/>
          <a:srcRect l="217" t="505" b="1431"/>
          <a:stretch>
            <a:fillRect/>
          </a:stretch>
        </p:blipFill>
        <p:spPr>
          <a:xfrm>
            <a:off x="6167804" y="1484319"/>
            <a:ext cx="2976196" cy="475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34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51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0C24C-87E8-4574-8140-896513BC433D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5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F407-0DE2-474B-9A44-0C6AFB2F12FE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8034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51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84082-4DA1-4968-BD90-8CDA0F2E0683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 descr="LeenaMalli2_Small.jpg"/>
          <p:cNvPicPr>
            <a:picLocks noChangeAspect="1"/>
          </p:cNvPicPr>
          <p:nvPr userDrawn="1"/>
        </p:nvPicPr>
        <p:blipFill>
          <a:blip r:embed="rId2" cstate="print"/>
          <a:srcRect b="25815"/>
          <a:stretch>
            <a:fillRect/>
          </a:stretch>
        </p:blipFill>
        <p:spPr>
          <a:xfrm>
            <a:off x="6765475" y="-1"/>
            <a:ext cx="2378526" cy="278130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872"/>
            <a:ext cx="997034" cy="365125"/>
          </a:xfrm>
        </p:spPr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872"/>
            <a:ext cx="4453418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872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42"/>
          <p:cNvGrpSpPr/>
          <p:nvPr userDrawn="1"/>
        </p:nvGrpSpPr>
        <p:grpSpPr>
          <a:xfrm>
            <a:off x="6867555" y="2213028"/>
            <a:ext cx="1379022" cy="1972036"/>
            <a:chOff x="7439848" y="2213028"/>
            <a:chExt cx="1493940" cy="1972036"/>
          </a:xfrm>
        </p:grpSpPr>
        <p:sp>
          <p:nvSpPr>
            <p:cNvPr id="26" name="Oval 25"/>
            <p:cNvSpPr/>
            <p:nvPr userDrawn="1"/>
          </p:nvSpPr>
          <p:spPr>
            <a:xfrm>
              <a:off x="7961700" y="26695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8753788" y="253371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8272756" y="2213028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8553400" y="3811816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776864" y="4005064"/>
              <a:ext cx="180000" cy="180000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7439848" y="3393016"/>
              <a:ext cx="180000" cy="180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7" name="Picture 16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3EFD-9A78-41B7-845F-42C424064B12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orners.jpg"/>
          <p:cNvPicPr>
            <a:picLocks noChangeAspect="1"/>
          </p:cNvPicPr>
          <p:nvPr userDrawn="1"/>
        </p:nvPicPr>
        <p:blipFill>
          <a:blip r:embed="rId2" cstate="print"/>
          <a:srcRect t="11810"/>
          <a:stretch>
            <a:fillRect/>
          </a:stretch>
        </p:blipFill>
        <p:spPr>
          <a:xfrm>
            <a:off x="6751270" y="0"/>
            <a:ext cx="2392730" cy="3429000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834"/>
            <a:ext cx="997034" cy="365125"/>
          </a:xfrm>
        </p:spPr>
        <p:txBody>
          <a:bodyPr/>
          <a:lstStyle/>
          <a:p>
            <a:fld id="{C4230DAB-4ACE-4665-A97C-FB9CBAA389EF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834"/>
            <a:ext cx="4453418" cy="365125"/>
          </a:xfrm>
        </p:spPr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834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3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898412" y="5786680"/>
            <a:ext cx="224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Isännöinti ja asuminen</a:t>
            </a: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349261" y="2669568"/>
            <a:ext cx="166154" cy="18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568566" y="2149184"/>
            <a:ext cx="332308" cy="36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5" name="Picture 34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  <p:sp>
        <p:nvSpPr>
          <p:cNvPr id="38" name="Oval 37"/>
          <p:cNvSpPr/>
          <p:nvPr userDrawn="1"/>
        </p:nvSpPr>
        <p:spPr>
          <a:xfrm>
            <a:off x="7895446" y="3811816"/>
            <a:ext cx="166154" cy="18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553A-E5F5-4DCA-B7D7-CB877EC395E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89" y="1484313"/>
            <a:ext cx="5849815" cy="452161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3553A-E5F5-4DCA-B7D7-CB877EC395E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Corners.jpg"/>
          <p:cNvPicPr>
            <a:picLocks noChangeAspect="1"/>
          </p:cNvPicPr>
          <p:nvPr userDrawn="1"/>
        </p:nvPicPr>
        <p:blipFill>
          <a:blip r:embed="rId2" cstate="print"/>
          <a:srcRect l="217" t="505" b="1431"/>
          <a:stretch>
            <a:fillRect/>
          </a:stretch>
        </p:blipFill>
        <p:spPr>
          <a:xfrm>
            <a:off x="6167804" y="1484319"/>
            <a:ext cx="2976196" cy="475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27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44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32DA-0931-45E2-872F-083109B69258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5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4EBF1-5B25-4898-AE92-47725F80FED2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8027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44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A9657-B317-4660-A0F9-583BB9D56F7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34967-CD39-45DB-BCFD-543D8A6DD8FD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0" name="Picture 39" descr="LeenaMalli2_Small.jpg"/>
          <p:cNvPicPr>
            <a:picLocks noChangeAspect="1"/>
          </p:cNvPicPr>
          <p:nvPr userDrawn="1"/>
        </p:nvPicPr>
        <p:blipFill>
          <a:blip r:embed="rId2" cstate="print"/>
          <a:srcRect b="25815"/>
          <a:stretch>
            <a:fillRect/>
          </a:stretch>
        </p:blipFill>
        <p:spPr>
          <a:xfrm>
            <a:off x="6765475" y="-1"/>
            <a:ext cx="2378526" cy="2781301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818"/>
            <a:ext cx="997034" cy="365125"/>
          </a:xfrm>
        </p:spPr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818"/>
            <a:ext cx="4453418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818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3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898412" y="5786680"/>
            <a:ext cx="224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Käyttö ja ylläpito</a:t>
            </a: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349261" y="2669568"/>
            <a:ext cx="166154" cy="18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636390" y="2213028"/>
            <a:ext cx="166154" cy="18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5" name="Picture 34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  <p:sp>
        <p:nvSpPr>
          <p:cNvPr id="38" name="Oval 37"/>
          <p:cNvSpPr/>
          <p:nvPr userDrawn="1"/>
        </p:nvSpPr>
        <p:spPr>
          <a:xfrm>
            <a:off x="7807724" y="3717032"/>
            <a:ext cx="332308" cy="36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19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36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5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8019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36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orners.jpg"/>
          <p:cNvPicPr>
            <a:picLocks noChangeAspect="1"/>
          </p:cNvPicPr>
          <p:nvPr userDrawn="1"/>
        </p:nvPicPr>
        <p:blipFill>
          <a:blip r:embed="rId2" cstate="print"/>
          <a:srcRect t="11810"/>
          <a:stretch>
            <a:fillRect/>
          </a:stretch>
        </p:blipFill>
        <p:spPr>
          <a:xfrm>
            <a:off x="6751270" y="0"/>
            <a:ext cx="2392730" cy="3429000"/>
          </a:xfrm>
          <a:prstGeom prst="rect">
            <a:avLst/>
          </a:prstGeom>
        </p:spPr>
      </p:pic>
      <p:sp>
        <p:nvSpPr>
          <p:cNvPr id="41" name="Rectangle 40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780"/>
            <a:ext cx="997034" cy="365125"/>
          </a:xfrm>
        </p:spPr>
        <p:txBody>
          <a:bodyPr/>
          <a:lstStyle/>
          <a:p>
            <a:fld id="{D8D49169-9CF0-4384-A6EF-31882E87607D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780"/>
            <a:ext cx="4453418" cy="365125"/>
          </a:xfrm>
        </p:spPr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780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3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898412" y="5786680"/>
            <a:ext cx="224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Käyttö ja ylläpito</a:t>
            </a: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349261" y="2669568"/>
            <a:ext cx="166154" cy="18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636390" y="2213028"/>
            <a:ext cx="166154" cy="18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 userDrawn="1"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5" name="Picture 34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  <p:sp>
        <p:nvSpPr>
          <p:cNvPr id="38" name="Oval 37"/>
          <p:cNvSpPr/>
          <p:nvPr userDrawn="1"/>
        </p:nvSpPr>
        <p:spPr>
          <a:xfrm>
            <a:off x="7807724" y="3717032"/>
            <a:ext cx="332308" cy="36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7871-BFA9-4E27-955C-ECBF310FDF94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89" y="1484313"/>
            <a:ext cx="5849815" cy="45216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47871-BFA9-4E27-955C-ECBF310FDF94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Corners.jpg"/>
          <p:cNvPicPr>
            <a:picLocks noChangeAspect="1"/>
          </p:cNvPicPr>
          <p:nvPr userDrawn="1"/>
        </p:nvPicPr>
        <p:blipFill>
          <a:blip r:embed="rId2" cstate="print"/>
          <a:srcRect l="217" t="505" b="1431"/>
          <a:stretch>
            <a:fillRect/>
          </a:stretch>
        </p:blipFill>
        <p:spPr>
          <a:xfrm>
            <a:off x="6167804" y="1484319"/>
            <a:ext cx="2976196" cy="475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00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17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ACF57-C40D-4750-A95A-0CFF90D7845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5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E249-A009-4B2A-99A8-0DE5FE48B228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8000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17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6C7AE-2975-48C3-B22F-68384C4488C0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8046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63" y="1484317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C162-7C21-45D5-8758-1A4A6E5E022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1052512"/>
            <a:ext cx="9144000" cy="580548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Kiinko_Logo_Main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17990" y="333376"/>
            <a:ext cx="1595254" cy="405874"/>
          </a:xfrm>
          <a:prstGeom prst="rect">
            <a:avLst/>
          </a:prstGeom>
        </p:spPr>
      </p:pic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762"/>
            <a:ext cx="997034" cy="365125"/>
          </a:xfrm>
        </p:spPr>
        <p:txBody>
          <a:bodyPr/>
          <a:lstStyle/>
          <a:p>
            <a:fld id="{4A04DD5C-954A-42D0-9DEA-2860B6943DD2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762"/>
            <a:ext cx="4453418" cy="365125"/>
          </a:xfrm>
        </p:spPr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4" y="6423762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6964881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/>
          <p:cNvSpPr/>
          <p:nvPr userDrawn="1"/>
        </p:nvSpPr>
        <p:spPr>
          <a:xfrm>
            <a:off x="7349261" y="2669568"/>
            <a:ext cx="166154" cy="18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636390" y="2213028"/>
            <a:ext cx="166154" cy="18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296737" y="1052515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5" name="Oval 34"/>
          <p:cNvSpPr/>
          <p:nvPr userDrawn="1"/>
        </p:nvSpPr>
        <p:spPr>
          <a:xfrm>
            <a:off x="7895446" y="3811816"/>
            <a:ext cx="166154" cy="18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Corners.jpg"/>
          <p:cNvPicPr>
            <a:picLocks noChangeAspect="1"/>
          </p:cNvPicPr>
          <p:nvPr userDrawn="1"/>
        </p:nvPicPr>
        <p:blipFill>
          <a:blip r:embed="rId2" cstate="print"/>
          <a:srcRect t="11810"/>
          <a:stretch>
            <a:fillRect/>
          </a:stretch>
        </p:blipFill>
        <p:spPr>
          <a:xfrm>
            <a:off x="6751270" y="0"/>
            <a:ext cx="2392730" cy="3429000"/>
          </a:xfrm>
          <a:prstGeom prst="rect">
            <a:avLst/>
          </a:prstGeom>
        </p:spPr>
      </p:pic>
      <p:sp>
        <p:nvSpPr>
          <p:cNvPr id="42" name="Rectangle 41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762"/>
            <a:ext cx="997034" cy="365125"/>
          </a:xfrm>
        </p:spPr>
        <p:txBody>
          <a:bodyPr/>
          <a:lstStyle/>
          <a:p>
            <a:fld id="{F12D4916-189B-4CE7-B62B-0EE8EE21311B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762"/>
            <a:ext cx="4453418" cy="365125"/>
          </a:xfrm>
        </p:spPr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4" y="6423762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42"/>
          <p:cNvGrpSpPr/>
          <p:nvPr userDrawn="1"/>
        </p:nvGrpSpPr>
        <p:grpSpPr>
          <a:xfrm>
            <a:off x="6867553" y="2213028"/>
            <a:ext cx="1379022" cy="1972036"/>
            <a:chOff x="7439848" y="2213028"/>
            <a:chExt cx="1493940" cy="1972036"/>
          </a:xfrm>
        </p:grpSpPr>
        <p:sp>
          <p:nvSpPr>
            <p:cNvPr id="26" name="Oval 25"/>
            <p:cNvSpPr/>
            <p:nvPr userDrawn="1"/>
          </p:nvSpPr>
          <p:spPr>
            <a:xfrm>
              <a:off x="7961700" y="26695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8753788" y="2533716"/>
              <a:ext cx="180000" cy="18000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8272756" y="2213028"/>
              <a:ext cx="180000" cy="180000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8553400" y="3811816"/>
              <a:ext cx="180000" cy="18000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7776864" y="4005064"/>
              <a:ext cx="180000" cy="180000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 userDrawn="1"/>
          </p:nvSpPr>
          <p:spPr>
            <a:xfrm>
              <a:off x="7439848" y="3393016"/>
              <a:ext cx="180000" cy="180000"/>
            </a:xfrm>
            <a:prstGeom prst="ellipse">
              <a:avLst/>
            </a:prstGeom>
            <a:solidFill>
              <a:schemeClr val="accent6"/>
            </a:solidFill>
            <a:ln w="12700">
              <a:solidFill>
                <a:schemeClr val="bg1"/>
              </a:solidFill>
            </a:ln>
            <a:effectLst>
              <a:outerShdw blurRad="38100" dist="25400" dir="2700000" algn="tl" rotWithShape="0">
                <a:schemeClr val="tx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296737" y="1052515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7" name="Picture 16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84EE-4BDD-4991-96BC-CA350D3D575D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89" y="1484313"/>
            <a:ext cx="5849815" cy="452161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84EE-4BDD-4991-96BC-CA350D3D575D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 descr="Corners.jpg"/>
          <p:cNvPicPr>
            <a:picLocks noChangeAspect="1"/>
          </p:cNvPicPr>
          <p:nvPr userDrawn="1"/>
        </p:nvPicPr>
        <p:blipFill>
          <a:blip r:embed="rId2" cstate="print"/>
          <a:srcRect l="217" t="505" b="1431"/>
          <a:stretch>
            <a:fillRect/>
          </a:stretch>
        </p:blipFill>
        <p:spPr>
          <a:xfrm>
            <a:off x="6167804" y="1484316"/>
            <a:ext cx="2976196" cy="475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991" y="1484316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1408" y="1484316"/>
            <a:ext cx="4054605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4EA72-C620-499B-A3E5-0FE9CD90E9BF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0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49F4-2E83-4CAE-82C3-455AE4A2AA12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7991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08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4AA9-CC1F-43F5-B27E-42FF5B58BD79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3ACA-AB42-4CB6-A674-0F9C8A0C6FA1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1450" y="1574801"/>
            <a:ext cx="6553200" cy="216852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1708" y="4029075"/>
            <a:ext cx="6553200" cy="1752600"/>
          </a:xfrm>
        </p:spPr>
        <p:txBody>
          <a:bodyPr/>
          <a:lstStyle>
            <a:lvl1pPr marL="0" indent="0">
              <a:buFontTx/>
              <a:buNone/>
              <a:defRPr sz="2800" b="1">
                <a:solidFill>
                  <a:schemeClr val="tx2"/>
                </a:solidFill>
                <a:latin typeface="Nokia Large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fld id="{B54C3635-F13D-4AE8-A308-A266406D9236}" type="slidenum">
              <a:rPr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</a:t>
            </a:r>
            <a:r>
              <a:rPr lang="en-US">
                <a:solidFill>
                  <a:srgbClr val="000000"/>
                </a:solidFill>
              </a:rPr>
              <a:t>6  Nokia 	 </a:t>
            </a:r>
            <a:r>
              <a:rPr lang="fi-FI">
                <a:solidFill>
                  <a:srgbClr val="000000"/>
                </a:solidFill>
              </a:rPr>
              <a:t>V1-</a:t>
            </a:r>
            <a:r>
              <a:rPr lang="en-US">
                <a:solidFill>
                  <a:srgbClr val="000000"/>
                </a:solidFill>
              </a:rPr>
              <a:t>Filename.ppt / YYYY-MM-DD / Initials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197828" y="6273800"/>
            <a:ext cx="281060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Company Confidential</a:t>
            </a:r>
          </a:p>
        </p:txBody>
      </p:sp>
      <p:grpSp>
        <p:nvGrpSpPr>
          <p:cNvPr id="2" name="Group 14"/>
          <p:cNvGrpSpPr>
            <a:grpSpLocks/>
          </p:cNvGrpSpPr>
          <p:nvPr userDrawn="1"/>
        </p:nvGrpSpPr>
        <p:grpSpPr bwMode="auto">
          <a:xfrm>
            <a:off x="7529148" y="3151193"/>
            <a:ext cx="1355481" cy="366713"/>
            <a:chOff x="5138" y="1985"/>
            <a:chExt cx="925" cy="231"/>
          </a:xfrm>
        </p:grpSpPr>
        <p:sp>
          <p:nvSpPr>
            <p:cNvPr id="110600" name="Rectangle 8"/>
            <p:cNvSpPr>
              <a:spLocks noChangeArrowheads="1"/>
            </p:cNvSpPr>
            <p:nvPr/>
          </p:nvSpPr>
          <p:spPr bwMode="auto">
            <a:xfrm>
              <a:off x="5138" y="1985"/>
              <a:ext cx="125" cy="2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 eaLnBrk="0" fontAlgn="base" hangingPunct="0">
                <a:spcBef>
                  <a:spcPct val="15000"/>
                </a:spcBef>
                <a:spcAft>
                  <a:spcPct val="15000"/>
                </a:spcAft>
                <a:buClr>
                  <a:srgbClr val="040477"/>
                </a:buClr>
              </a:pPr>
              <a:endParaRPr lang="fi-FI" smtClean="0">
                <a:solidFill>
                  <a:srgbClr val="000000"/>
                </a:solidFill>
              </a:endParaRPr>
            </a:p>
          </p:txBody>
        </p:sp>
        <p:pic>
          <p:nvPicPr>
            <p:cNvPr id="110605" name="Picture 13" descr="Logotype 33mm_for PowerPoint_ne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16" y="2040"/>
              <a:ext cx="747" cy="12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995" y="333376"/>
            <a:ext cx="8368811" cy="10842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89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1407" y="1319460"/>
            <a:ext cx="4187542" cy="63976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318046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71463" y="2071860"/>
            <a:ext cx="4054605" cy="3960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B2501D8-1F28-4B2F-9F2C-C8E29A980015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E056838-A6BC-4B48-A836-D54AB70F0E96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178777" y="1128713"/>
            <a:ext cx="4331677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51131" y="1128713"/>
            <a:ext cx="4333143" cy="4972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E0F8CC-5C72-4963-876B-DB1175105E72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E803355-7619-4810-A76D-F7869822B48F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1A19ABA-D1C9-4D37-B23A-72E58F0CDC8D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0C66562-0561-40CF-9B08-71585E953A51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B938EC-8222-4FBF-98A3-80688A4A4237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1C91E9-BEBC-4DEE-958E-BCB1E63DD2F5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FCB01D-4FDD-4FB0-8833-41EA429A4695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783266" y="9525"/>
            <a:ext cx="2201008" cy="60912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178777" y="9525"/>
            <a:ext cx="6463812" cy="60912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9E2A28-C5D5-4BA5-AA1F-940E591AA36F}" type="slidenum">
              <a:rPr lang="fi-FI">
                <a:solidFill>
                  <a:srgbClr val="000000"/>
                </a:solidFill>
              </a:rPr>
              <a:pPr/>
              <a:t>‹#›</a:t>
            </a:fld>
            <a:r>
              <a:rPr lang="fi-FI">
                <a:solidFill>
                  <a:srgbClr val="000000"/>
                </a:solidFill>
              </a:rPr>
              <a:t>       © 2006  Nokia 	 V1-Filename.ppt / YYYY-MM-DD / Initials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LeenaMalli2_Small.jpg"/>
          <p:cNvPicPr>
            <a:picLocks noChangeAspect="1"/>
          </p:cNvPicPr>
          <p:nvPr userDrawn="1"/>
        </p:nvPicPr>
        <p:blipFill>
          <a:blip r:embed="rId2" cstate="print"/>
          <a:srcRect b="25815"/>
          <a:stretch>
            <a:fillRect/>
          </a:stretch>
        </p:blipFill>
        <p:spPr>
          <a:xfrm>
            <a:off x="6765475" y="-1"/>
            <a:ext cx="2378526" cy="2781301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0"/>
            <a:ext cx="6765474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71000">
                <a:schemeClr val="tx2"/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6765474" y="2780928"/>
            <a:ext cx="2378526" cy="4077072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6867552" y="3393016"/>
            <a:ext cx="166154" cy="18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6898412" y="5786680"/>
            <a:ext cx="2245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Kiinteistönvälitys ja </a:t>
            </a:r>
          </a:p>
          <a:p>
            <a:pPr>
              <a:defRPr/>
            </a:pPr>
            <a:r>
              <a:rPr lang="fi-FI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-arviointi</a:t>
            </a:r>
          </a:p>
          <a:p>
            <a:endParaRPr lang="en-US" sz="1400" b="1" dirty="0">
              <a:solidFill>
                <a:prstClr val="white"/>
              </a:solidFill>
            </a:endParaRP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200123" y="6423868"/>
            <a:ext cx="997034" cy="365125"/>
          </a:xfrm>
        </p:spPr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2085" y="6423868"/>
            <a:ext cx="4453418" cy="3651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506" y="6423868"/>
            <a:ext cx="930565" cy="365125"/>
          </a:xfrm>
        </p:spPr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0" y="2780928"/>
            <a:ext cx="9144000" cy="37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G_Large.png"/>
          <p:cNvPicPr>
            <a:picLocks noChangeAspect="1"/>
          </p:cNvPicPr>
          <p:nvPr userDrawn="1"/>
        </p:nvPicPr>
        <p:blipFill>
          <a:blip r:embed="rId3" cstate="print"/>
          <a:srcRect r="6393"/>
          <a:stretch>
            <a:fillRect/>
          </a:stretch>
        </p:blipFill>
        <p:spPr>
          <a:xfrm>
            <a:off x="4187542" y="1337834"/>
            <a:ext cx="4956458" cy="5520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Oval 25"/>
          <p:cNvSpPr/>
          <p:nvPr userDrawn="1"/>
        </p:nvSpPr>
        <p:spPr>
          <a:xfrm>
            <a:off x="7349261" y="2669568"/>
            <a:ext cx="166154" cy="1800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 userDrawn="1"/>
        </p:nvSpPr>
        <p:spPr>
          <a:xfrm>
            <a:off x="8080420" y="2533716"/>
            <a:ext cx="166154" cy="1800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7636390" y="2213028"/>
            <a:ext cx="166154" cy="180000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 userDrawn="1"/>
        </p:nvSpPr>
        <p:spPr>
          <a:xfrm>
            <a:off x="7178644" y="4005064"/>
            <a:ext cx="166154" cy="180000"/>
          </a:xfrm>
          <a:prstGeom prst="ellipse">
            <a:avLst/>
          </a:prstGeom>
          <a:solidFill>
            <a:schemeClr val="accent5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 userDrawn="1"/>
        </p:nvSpPr>
        <p:spPr>
          <a:xfrm>
            <a:off x="6780546" y="3293148"/>
            <a:ext cx="332308" cy="360000"/>
          </a:xfrm>
          <a:prstGeom prst="ellipse">
            <a:avLst/>
          </a:prstGeom>
          <a:solidFill>
            <a:schemeClr val="accent6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/>
          </p:nvPr>
        </p:nvSpPr>
        <p:spPr>
          <a:xfrm>
            <a:off x="296742" y="1052516"/>
            <a:ext cx="6069925" cy="151184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3" name="Subtitle 2"/>
          <p:cNvSpPr>
            <a:spLocks noGrp="1"/>
          </p:cNvSpPr>
          <p:nvPr>
            <p:ph type="subTitle" idx="1"/>
          </p:nvPr>
        </p:nvSpPr>
        <p:spPr>
          <a:xfrm>
            <a:off x="312752" y="2984500"/>
            <a:ext cx="4237994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35" name="Picture 34" descr="Kiinko_Logo_Sub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17989" y="333376"/>
            <a:ext cx="1595254" cy="405874"/>
          </a:xfrm>
          <a:prstGeom prst="rect">
            <a:avLst/>
          </a:prstGeom>
        </p:spPr>
      </p:pic>
      <p:sp>
        <p:nvSpPr>
          <p:cNvPr id="37" name="Oval 36"/>
          <p:cNvSpPr/>
          <p:nvPr userDrawn="1"/>
        </p:nvSpPr>
        <p:spPr>
          <a:xfrm>
            <a:off x="7895446" y="3811816"/>
            <a:ext cx="166154" cy="180000"/>
          </a:xfrm>
          <a:prstGeom prst="ellipse">
            <a:avLst/>
          </a:prstGeom>
          <a:solidFill>
            <a:schemeClr val="accent4"/>
          </a:solidFill>
          <a:ln w="12700">
            <a:solidFill>
              <a:schemeClr val="bg1"/>
            </a:solidFill>
          </a:ln>
          <a:effectLst>
            <a:outerShdw blurRad="38100" dist="25400" dir="2700000" algn="tl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5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872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872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22" y="6423872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5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868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868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22" y="6423868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37288"/>
            <a:ext cx="9144000" cy="6207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5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848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C5D4389C-25EF-402F-95CB-0E027988194E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848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22" y="6423848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37288"/>
            <a:ext cx="9144000" cy="620712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5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834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BE6A720-6D74-47C4-B6EE-8189697CF96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834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22" y="6423834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10000"/>
            <a:ext cx="9144000" cy="64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5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818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F3AFF4C-6ED9-4E33-8F8D-6F14FA900A9D}" type="datetimeFigureOut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818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22" y="6423818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37288"/>
            <a:ext cx="9144000" cy="62071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5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780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A2AD6-EEA2-4592-B075-095DBFF4E4B0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780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22" y="6423780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37288"/>
            <a:ext cx="9144000" cy="620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989" y="333375"/>
            <a:ext cx="8456626" cy="96402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990" y="1484313"/>
            <a:ext cx="8456627" cy="45216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13243" y="6423762"/>
            <a:ext cx="9970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645AB8A-7608-4EB3-A996-37A0AECB711C}" type="datetime1">
              <a:rPr lang="en-US" smtClean="0">
                <a:solidFill>
                  <a:prstClr val="white"/>
                </a:solidFill>
              </a:rPr>
              <a:pPr/>
              <a:t>5/24/2013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10277" y="6423762"/>
            <a:ext cx="5051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i-FI" smtClean="0">
                <a:solidFill>
                  <a:prstClr val="white"/>
                </a:solidFill>
              </a:rPr>
              <a:t>Kiinteistöalan Koulutuskeskus  I  Graafisen ilmeen päivitys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1916" y="6423762"/>
            <a:ext cx="930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3DB8620-AA5B-4F05-9A39-7DF30365ABB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Kiinko_Logo_Su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316001" y="6385445"/>
            <a:ext cx="1131960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79388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tabLst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9263" indent="-269875" algn="l" defTabSz="914400" rtl="0" eaLnBrk="1" latinLnBrk="0" hangingPunct="1">
        <a:spcBef>
          <a:spcPct val="20000"/>
        </a:spcBef>
        <a:buFont typeface="Arial" pitchFamily="34" charset="0"/>
        <a:buChar char="−"/>
        <a:tabLst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79388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8038" indent="-179388" algn="l" defTabSz="914400" rtl="0" eaLnBrk="1" latinLnBrk="0" hangingPunct="1">
        <a:spcBef>
          <a:spcPct val="20000"/>
        </a:spcBef>
        <a:buFont typeface="Arial" pitchFamily="34" charset="0"/>
        <a:buChar char="−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87425" indent="-179388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777" y="9525"/>
            <a:ext cx="8804031" cy="1128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777" y="1128713"/>
            <a:ext cx="8805497" cy="49720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6620" y="6524625"/>
            <a:ext cx="3909646" cy="19208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defTabSz="403225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defRPr sz="800" noProof="1"/>
            </a:lvl1pPr>
          </a:lstStyle>
          <a:p>
            <a:pPr eaLnBrk="0" fontAlgn="base" hangingPunct="0"/>
            <a:fld id="{54A38736-3DBA-4568-8013-E3AD19176BEF}" type="slidenum">
              <a:rPr smtClean="0">
                <a:solidFill>
                  <a:srgbClr val="000000"/>
                </a:solidFill>
              </a:rPr>
              <a:pPr eaLnBrk="0" fontAlgn="base" hangingPunct="0"/>
              <a:t>‹#›</a:t>
            </a:fld>
            <a:r>
              <a:rPr lang="fi-FI" smtClean="0">
                <a:solidFill>
                  <a:srgbClr val="000000"/>
                </a:solidFill>
              </a:rPr>
              <a:t>       © 200</a:t>
            </a:r>
            <a:r>
              <a:rPr lang="en-US" smtClean="0">
                <a:solidFill>
                  <a:srgbClr val="000000"/>
                </a:solidFill>
              </a:rPr>
              <a:t>6  Nokia 	 </a:t>
            </a:r>
            <a:r>
              <a:rPr lang="fi-FI" smtClean="0">
                <a:solidFill>
                  <a:srgbClr val="000000"/>
                </a:solidFill>
              </a:rPr>
              <a:t>V1-</a:t>
            </a:r>
            <a:r>
              <a:rPr lang="en-US" smtClean="0">
                <a:solidFill>
                  <a:srgbClr val="000000"/>
                </a:solidFill>
              </a:rPr>
              <a:t>Filename.ppt / YYYY-MM-DD / Initials</a:t>
            </a:r>
          </a:p>
        </p:txBody>
      </p:sp>
      <p:sp>
        <p:nvSpPr>
          <p:cNvPr id="109573" name="Text Box 5"/>
          <p:cNvSpPr txBox="1">
            <a:spLocks noChangeArrowheads="1"/>
          </p:cNvSpPr>
          <p:nvPr userDrawn="1"/>
        </p:nvSpPr>
        <p:spPr bwMode="auto">
          <a:xfrm>
            <a:off x="197828" y="6273800"/>
            <a:ext cx="281060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</a:rPr>
              <a:t>Company Confidential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529148" y="6300797"/>
            <a:ext cx="1355481" cy="366713"/>
            <a:chOff x="5138" y="3969"/>
            <a:chExt cx="925" cy="231"/>
          </a:xfrm>
        </p:grpSpPr>
        <p:pic>
          <p:nvPicPr>
            <p:cNvPr id="109576" name="Picture 8" descr="Logotype_RGB_33mm300dpi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314" y="4025"/>
              <a:ext cx="749" cy="119"/>
            </a:xfrm>
            <a:prstGeom prst="rect">
              <a:avLst/>
            </a:prstGeom>
            <a:noFill/>
          </p:spPr>
        </p:pic>
        <p:sp>
          <p:nvSpPr>
            <p:cNvPr id="109577" name="Rectangle 9"/>
            <p:cNvSpPr>
              <a:spLocks noChangeArrowheads="1"/>
            </p:cNvSpPr>
            <p:nvPr userDrawn="1"/>
          </p:nvSpPr>
          <p:spPr bwMode="auto">
            <a:xfrm>
              <a:off x="5138" y="3969"/>
              <a:ext cx="125" cy="231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 eaLnBrk="0" fontAlgn="base" hangingPunct="0">
                <a:spcBef>
                  <a:spcPct val="15000"/>
                </a:spcBef>
                <a:spcAft>
                  <a:spcPct val="15000"/>
                </a:spcAft>
                <a:buClr>
                  <a:srgbClr val="040477"/>
                </a:buClr>
              </a:pPr>
              <a:endParaRPr lang="fi-FI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>
    <p:wipe dir="d"/>
  </p:transition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Nokia Large" pitchFamily="34" charset="0"/>
        </a:defRPr>
      </a:lvl9pPr>
    </p:titleStyle>
    <p:bodyStyle>
      <a:lvl1pPr marL="192088" indent="-192088" algn="l" defTabSz="762000" rtl="0" eaLnBrk="0" fontAlgn="base" hangingPunct="0">
        <a:spcBef>
          <a:spcPct val="15000"/>
        </a:spcBef>
        <a:spcAft>
          <a:spcPct val="15000"/>
        </a:spcAft>
        <a:buClr>
          <a:srgbClr val="0033CC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19526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2pPr>
      <a:lvl3pPr marL="1147763" indent="-19526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 sz="1600">
          <a:solidFill>
            <a:schemeClr val="tx1"/>
          </a:solidFill>
          <a:latin typeface="+mn-lt"/>
        </a:defRPr>
      </a:lvl3pPr>
      <a:lvl4pPr marL="1712913" indent="-185738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 sz="1400">
          <a:solidFill>
            <a:schemeClr val="tx1"/>
          </a:solidFill>
          <a:latin typeface="+mn-lt"/>
        </a:defRPr>
      </a:lvl4pPr>
      <a:lvl5pPr marL="2193925" indent="-18891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5pPr>
      <a:lvl6pPr marL="2651125" indent="-18891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6pPr>
      <a:lvl7pPr marL="3108325" indent="-18891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7pPr>
      <a:lvl8pPr marL="3565525" indent="-18891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8pPr>
      <a:lvl9pPr marL="4022725" indent="-188913" algn="l" defTabSz="762000" rtl="0" eaLnBrk="0" fontAlgn="base" hangingPunct="0">
        <a:spcBef>
          <a:spcPct val="15000"/>
        </a:spcBef>
        <a:spcAft>
          <a:spcPct val="15000"/>
        </a:spcAft>
        <a:buClr>
          <a:schemeClr val="accent1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mtClean="0"/>
              <a:t>Stocksholm </a:t>
            </a:r>
            <a:r>
              <a:rPr lang="fi-FI" dirty="0" err="1" smtClean="0"/>
              <a:t>excursion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Co</a:t>
            </a:r>
            <a:r>
              <a:rPr lang="fi-FI" baseline="-25000" dirty="0" smtClean="0"/>
              <a:t>2</a:t>
            </a:r>
            <a:r>
              <a:rPr lang="fi-FI" dirty="0" smtClean="0"/>
              <a:t>olBricks  – </a:t>
            </a:r>
            <a:r>
              <a:rPr lang="fi-FI" dirty="0" err="1" smtClean="0"/>
              <a:t>Kiinko</a:t>
            </a:r>
            <a:r>
              <a:rPr lang="fi-FI" dirty="0" smtClean="0"/>
              <a:t> </a:t>
            </a:r>
            <a:r>
              <a:rPr lang="fi-FI" dirty="0" err="1" smtClean="0"/>
              <a:t>excursion</a:t>
            </a:r>
            <a:r>
              <a:rPr lang="fi-FI" dirty="0" smtClean="0"/>
              <a:t> </a:t>
            </a:r>
          </a:p>
          <a:p>
            <a:r>
              <a:rPr lang="fi-FI" smtClean="0"/>
              <a:t>to Stockholm  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Virpi </a:t>
            </a:r>
            <a:r>
              <a:rPr lang="fi-FI" dirty="0" err="1" smtClean="0"/>
              <a:t>Slotte</a:t>
            </a:r>
            <a:endParaRPr lang="en-US" dirty="0"/>
          </a:p>
        </p:txBody>
      </p:sp>
      <p:pic>
        <p:nvPicPr>
          <p:cNvPr id="4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88640"/>
            <a:ext cx="2088232" cy="817020"/>
          </a:xfrm>
          <a:prstGeom prst="rect">
            <a:avLst/>
          </a:prstGeom>
          <a:noFill/>
        </p:spPr>
      </p:pic>
      <p:pic>
        <p:nvPicPr>
          <p:cNvPr id="5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76672"/>
            <a:ext cx="1513054" cy="462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Renovation halves energy consumption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95536" y="134076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smtClean="0"/>
              <a:t>Halved energy consumption, energy from renewable sources and a good indoor climate are some of the project’s targets. The national requirements for new properties are 110 kWh/m</a:t>
            </a:r>
            <a:r>
              <a:rPr lang="fi-FI" sz="1200" baseline="30000" smtClean="0"/>
              <a:t>2</a:t>
            </a:r>
            <a:r>
              <a:rPr lang="fi-FI" sz="1200" smtClean="0"/>
              <a:t>.</a:t>
            </a:r>
            <a:endParaRPr lang="fi-FI" sz="1200" baseline="30000" smtClean="0"/>
          </a:p>
        </p:txBody>
      </p:sp>
      <p:sp>
        <p:nvSpPr>
          <p:cNvPr id="24" name="Suorakulmio 23"/>
          <p:cNvSpPr/>
          <p:nvPr/>
        </p:nvSpPr>
        <p:spPr>
          <a:xfrm>
            <a:off x="4716016" y="134076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smtClean="0"/>
              <a:t>Energy efficiency will be improved by either tradional on-site renovations or by fitting prefabricated facade elements. The two techniques will then be evaluated from an environmental, economoic and aestethetic perspective.</a:t>
            </a:r>
          </a:p>
        </p:txBody>
      </p:sp>
      <p:pic>
        <p:nvPicPr>
          <p:cNvPr id="119810" name="Picture 2" descr="C:\Users\virpis\Desktop\stockholm\IMG_5244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2531666"/>
            <a:ext cx="4054475" cy="3040856"/>
          </a:xfrm>
          <a:prstGeom prst="rect">
            <a:avLst/>
          </a:prstGeom>
          <a:noFill/>
        </p:spPr>
      </p:pic>
      <p:pic>
        <p:nvPicPr>
          <p:cNvPr id="119812" name="Picture 4" descr="C:\Users\virpis\Desktop\stockholm\IMG_52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648" r="19192"/>
          <a:stretch>
            <a:fillRect/>
          </a:stretch>
        </p:blipFill>
        <p:spPr bwMode="auto">
          <a:xfrm rot="5400000">
            <a:off x="5166273" y="2171049"/>
            <a:ext cx="3116327" cy="3760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i-FI" smtClean="0"/>
              <a:t/>
            </a:r>
            <a:br>
              <a:rPr lang="fi-FI" smtClean="0"/>
            </a:br>
            <a:r>
              <a:rPr lang="en-US" smtClean="0"/>
              <a:t> Stockholm Office for Real Estate Management – </a:t>
            </a:r>
            <a:br>
              <a:rPr lang="en-US" smtClean="0"/>
            </a:br>
            <a:r>
              <a:rPr lang="en-US" smtClean="0"/>
              <a:t> </a:t>
            </a:r>
            <a:r>
              <a:rPr lang="fi-FI" smtClean="0"/>
              <a:t>Fastighetskontoret</a:t>
            </a:r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395536" y="2348880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smtClean="0"/>
              <a:t>The aim of the </a:t>
            </a:r>
            <a:r>
              <a:rPr lang="en-US" sz="1200" smtClean="0"/>
              <a:t>City of Stockholm Office for Real Estate Management </a:t>
            </a:r>
            <a:r>
              <a:rPr lang="fi-FI" sz="1200" smtClean="0"/>
              <a:t>is to reduce carbon dioxide  release 12,5% and greenhouse gas 25% from 2008 levels.</a:t>
            </a:r>
          </a:p>
          <a:p>
            <a:endParaRPr lang="fi-FI" sz="1200" smtClean="0"/>
          </a:p>
          <a:p>
            <a:r>
              <a:rPr lang="en-GB" sz="1200" smtClean="0"/>
              <a:t>Green IT is the collective name for the measures designed to reduce our environmental impact with the aid of IT.</a:t>
            </a:r>
            <a:endParaRPr lang="fi-FI" sz="1200" baseline="30000" smtClean="0"/>
          </a:p>
          <a:p>
            <a:endParaRPr lang="fi-FI" sz="1200" smtClean="0"/>
          </a:p>
          <a:p>
            <a:endParaRPr lang="en-US" sz="1200" smtClean="0"/>
          </a:p>
          <a:p>
            <a:endParaRPr lang="fi-FI" sz="1200" dirty="0" smtClean="0"/>
          </a:p>
          <a:p>
            <a:endParaRPr lang="fi-FI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16298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1497887" cy="4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2429818" cy="743385"/>
          </a:xfrm>
          <a:prstGeom prst="rect">
            <a:avLst/>
          </a:prstGeom>
          <a:noFill/>
        </p:spPr>
      </p:pic>
      <p:pic>
        <p:nvPicPr>
          <p:cNvPr id="5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41"/>
            <a:ext cx="2088232" cy="817020"/>
          </a:xfrm>
          <a:prstGeom prst="rect">
            <a:avLst/>
          </a:prstGeom>
          <a:noFill/>
        </p:spPr>
      </p:pic>
      <p:sp>
        <p:nvSpPr>
          <p:cNvPr id="11" name="Tekstikehys 10"/>
          <p:cNvSpPr txBox="1"/>
          <p:nvPr/>
        </p:nvSpPr>
        <p:spPr>
          <a:xfrm>
            <a:off x="251520" y="27089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200" dirty="0" smtClean="0"/>
          </a:p>
          <a:p>
            <a:endParaRPr lang="fi-FI" sz="1200" dirty="0"/>
          </a:p>
        </p:txBody>
      </p:sp>
      <p:pic>
        <p:nvPicPr>
          <p:cNvPr id="12" name="Picture 2" descr="C:\Users\virpis\Desktop\stockholm\IMG_52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2294874"/>
            <a:ext cx="4534528" cy="3400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143000"/>
          </a:xfrm>
        </p:spPr>
        <p:txBody>
          <a:bodyPr>
            <a:normAutofit/>
          </a:bodyPr>
          <a:lstStyle/>
          <a:p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>The city hall - Stockholm stadshuset</a:t>
            </a:r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395536" y="198884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The city hall, where the Nobel Prize Banquet takes place every year, is an imposing brick building in the city centre.</a:t>
            </a:r>
            <a:endParaRPr lang="fi-FI" sz="1200" dirty="0" smtClean="0"/>
          </a:p>
          <a:p>
            <a:endParaRPr lang="fi-FI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16298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1497887" cy="4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2429818" cy="743385"/>
          </a:xfrm>
          <a:prstGeom prst="rect">
            <a:avLst/>
          </a:prstGeom>
          <a:noFill/>
        </p:spPr>
      </p:pic>
      <p:pic>
        <p:nvPicPr>
          <p:cNvPr id="5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41"/>
            <a:ext cx="2088232" cy="817020"/>
          </a:xfrm>
          <a:prstGeom prst="rect">
            <a:avLst/>
          </a:prstGeom>
          <a:noFill/>
        </p:spPr>
      </p:pic>
      <p:pic>
        <p:nvPicPr>
          <p:cNvPr id="14" name="Picture 4" descr="C:\Users\virpis\Desktop\stockholm\IMG_52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708920"/>
            <a:ext cx="3982467" cy="2986850"/>
          </a:xfrm>
          <a:prstGeom prst="rect">
            <a:avLst/>
          </a:prstGeom>
          <a:noFill/>
        </p:spPr>
      </p:pic>
      <p:pic>
        <p:nvPicPr>
          <p:cNvPr id="13" name="Picture 4" descr="_mg_7637_copy"/>
          <p:cNvPicPr>
            <a:picLocks noChangeAspect="1" noChangeArrowheads="1"/>
          </p:cNvPicPr>
          <p:nvPr/>
        </p:nvPicPr>
        <p:blipFill>
          <a:blip r:embed="rId8" cstate="print"/>
          <a:srcRect l="45476" t="57864" r="15952"/>
          <a:stretch>
            <a:fillRect/>
          </a:stretch>
        </p:blipFill>
        <p:spPr bwMode="auto">
          <a:xfrm>
            <a:off x="467544" y="2708920"/>
            <a:ext cx="3847546" cy="2996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kstikehys 16"/>
          <p:cNvSpPr txBox="1"/>
          <p:nvPr/>
        </p:nvSpPr>
        <p:spPr>
          <a:xfrm>
            <a:off x="4499992" y="1916832"/>
            <a:ext cx="4392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The city hall is considered one of Sweden's foremost examples of national romaticism in architecture.</a:t>
            </a:r>
            <a:endParaRPr lang="fi-FI" sz="1200" smtClean="0"/>
          </a:p>
          <a:p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Green IT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251520" y="1340768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mtClean="0"/>
              <a:t>Tommy Waldnert from the Real Estate Administration told about the refurbisment work that has been done, mainly concentrating on the Green IT. It involves:  1) using information technology to reduce our environmental impact, and  2) reducing the energy consumption and environmental impact of the IT sector.</a:t>
            </a:r>
            <a:endParaRPr lang="fi-FI" sz="1200" smtClean="0"/>
          </a:p>
        </p:txBody>
      </p:sp>
      <p:sp>
        <p:nvSpPr>
          <p:cNvPr id="24" name="Suorakulmio 23"/>
          <p:cNvSpPr/>
          <p:nvPr/>
        </p:nvSpPr>
        <p:spPr>
          <a:xfrm>
            <a:off x="4716016" y="1340768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mtClean="0"/>
              <a:t>Heating, ventilation and lighting can be controlled in line with tenant requirements, using IT-based control systems. Actions include developmenting of new technology designed to reduce energy-related emissions, and turning off lights in empty buildings and installing presence control. </a:t>
            </a:r>
          </a:p>
        </p:txBody>
      </p:sp>
      <p:pic>
        <p:nvPicPr>
          <p:cNvPr id="121858" name="Picture 2" descr="C:\Users\virpis\Desktop\stockholm\IMG_5248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2531666"/>
            <a:ext cx="4054475" cy="3040856"/>
          </a:xfrm>
          <a:prstGeom prst="rect">
            <a:avLst/>
          </a:prstGeom>
          <a:noFill/>
        </p:spPr>
      </p:pic>
      <p:pic>
        <p:nvPicPr>
          <p:cNvPr id="121859" name="Picture 3" descr="C:\Users\virpis\Desktop\stockholm\IMG_52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2531666"/>
            <a:ext cx="4054475" cy="3040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LED technology in a cultural environment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95536" y="134076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The major challenge was finding an energy efficient light source that would look similar to the chandelier bulbs and be visually appealing. </a:t>
            </a:r>
            <a:endParaRPr lang="en-GB" sz="1200" smtClean="0"/>
          </a:p>
        </p:txBody>
      </p:sp>
      <p:sp>
        <p:nvSpPr>
          <p:cNvPr id="24" name="Suorakulmio 23"/>
          <p:cNvSpPr/>
          <p:nvPr/>
        </p:nvSpPr>
        <p:spPr>
          <a:xfrm>
            <a:off x="4716016" y="1340768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smtClean="0"/>
              <a:t>It should also have clear glass, provide the same warm light and emit an adequate amount of light, similar to the incandescent lamps. </a:t>
            </a:r>
            <a:endParaRPr lang="fi-FI" sz="1200" smtClean="0"/>
          </a:p>
        </p:txBody>
      </p:sp>
      <p:pic>
        <p:nvPicPr>
          <p:cNvPr id="122885" name="Picture 5" descr="C:\Users\virpis\Desktop\stockholm\IMG_5251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2531666"/>
            <a:ext cx="4054475" cy="3040856"/>
          </a:xfrm>
          <a:prstGeom prst="rect">
            <a:avLst/>
          </a:prstGeom>
          <a:noFill/>
        </p:spPr>
      </p:pic>
      <p:pic>
        <p:nvPicPr>
          <p:cNvPr id="122886" name="Picture 6" descr="C:\Users\virpis\Desktop\stockholm\IMG_52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2025" y="2531666"/>
            <a:ext cx="4054475" cy="3040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Energy savings and lower maintenance costs</a:t>
            </a:r>
            <a:r>
              <a:rPr lang="fi-FI" smtClean="0"/>
              <a:t> 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 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2" descr="C:\Users\virpis\Desktop\stockholm\IMG_5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628579"/>
            <a:ext cx="5062447" cy="3800729"/>
          </a:xfrm>
          <a:prstGeom prst="rect">
            <a:avLst/>
          </a:prstGeom>
          <a:noFill/>
        </p:spPr>
      </p:pic>
      <p:sp>
        <p:nvSpPr>
          <p:cNvPr id="12" name="Sisällön paikkamerkki 11"/>
          <p:cNvSpPr>
            <a:spLocks noGrp="1"/>
          </p:cNvSpPr>
          <p:nvPr>
            <p:ph sz="half" idx="13"/>
          </p:nvPr>
        </p:nvSpPr>
        <p:spPr>
          <a:xfrm>
            <a:off x="467545" y="1628800"/>
            <a:ext cx="3096344" cy="3960000"/>
          </a:xfrm>
        </p:spPr>
        <p:txBody>
          <a:bodyPr>
            <a:normAutofit/>
          </a:bodyPr>
          <a:lstStyle/>
          <a:p>
            <a:r>
              <a:rPr lang="en-US" sz="1200" smtClean="0">
                <a:latin typeface="+mn-lt"/>
                <a:cs typeface="+mn-cs"/>
              </a:rPr>
              <a:t>All the clear chandelier 40 W bulbs in Prince Gallery  have been replaced with an E14 cap base. A total of 126 </a:t>
            </a:r>
            <a:r>
              <a:rPr lang="fi-FI" sz="1200" smtClean="0">
                <a:latin typeface="+mn-lt"/>
                <a:cs typeface="+mn-cs"/>
              </a:rPr>
              <a:t>Philips </a:t>
            </a:r>
            <a:r>
              <a:rPr lang="en-US" sz="1200" smtClean="0">
                <a:latin typeface="+mn-lt"/>
                <a:cs typeface="+mn-cs"/>
              </a:rPr>
              <a:t>LED Novallures were installed.</a:t>
            </a:r>
          </a:p>
          <a:p>
            <a:r>
              <a:rPr lang="en-US" sz="1200" smtClean="0">
                <a:latin typeface="+mn-lt"/>
                <a:cs typeface="+mn-cs"/>
              </a:rPr>
              <a:t>By introducing LED lighting in the Prince’s Gallery, the installed power has been slashed by 92.5%.</a:t>
            </a:r>
          </a:p>
          <a:p>
            <a:r>
              <a:rPr lang="en-US" sz="1200" smtClean="0">
                <a:latin typeface="+mn-lt"/>
                <a:cs typeface="+mn-cs"/>
              </a:rPr>
              <a:t>Stadshuset is saving over 20,000 kWh a year, a reduction in CO2 emissions of over 2 tonnes (calculated as 100 g of CO2 per kWh).</a:t>
            </a:r>
          </a:p>
          <a:p>
            <a:r>
              <a:rPr lang="en-US" sz="1200" smtClean="0">
                <a:latin typeface="+mn-lt"/>
                <a:cs typeface="+mn-cs"/>
              </a:rPr>
              <a:t>The LED Novallure lamps have a lifetime 20 times longer than the previous chandelier bulbs. In the future they will only have to change the lamps every four or five years.</a:t>
            </a:r>
            <a:endParaRPr lang="fi-FI" sz="1200" smtClean="0">
              <a:latin typeface="+mn-lt"/>
              <a:cs typeface="+mn-cs"/>
            </a:endParaRPr>
          </a:p>
          <a:p>
            <a:r>
              <a:rPr lang="fi-FI" sz="1200" smtClean="0">
                <a:latin typeface="+mn-lt"/>
                <a:cs typeface="+mn-cs"/>
              </a:rPr>
              <a:t>Several other LED-projects have been conducted and all of them shows that light-emitting diode technology is working also in sensitive cultural environment.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8811" cy="1084263"/>
          </a:xfrm>
        </p:spPr>
        <p:txBody>
          <a:bodyPr/>
          <a:lstStyle/>
          <a:p>
            <a:r>
              <a:rPr lang="fi-FI" smtClean="0"/>
              <a:t>The city council chamber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124930" name="Picture 2" descr="C:\Users\virpis\Desktop\stockholm\IMG_5252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497" y="2238893"/>
            <a:ext cx="3936437" cy="2952327"/>
          </a:xfrm>
          <a:prstGeom prst="rect">
            <a:avLst/>
          </a:prstGeom>
          <a:noFill/>
        </p:spPr>
      </p:pic>
      <p:pic>
        <p:nvPicPr>
          <p:cNvPr id="125954" name="Picture 2" descr="C:\Users\virpis\Desktop\stockholm\IMG_52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72816"/>
            <a:ext cx="5184576" cy="3888432"/>
          </a:xfrm>
          <a:prstGeom prst="rect">
            <a:avLst/>
          </a:prstGeom>
          <a:noFill/>
        </p:spPr>
      </p:pic>
      <p:sp>
        <p:nvSpPr>
          <p:cNvPr id="6" name="Tekstikehys 5"/>
          <p:cNvSpPr txBox="1"/>
          <p:nvPr/>
        </p:nvSpPr>
        <p:spPr>
          <a:xfrm>
            <a:off x="611560" y="1196752"/>
            <a:ext cx="5041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The city hall is the building of the Municipal Council for the city of Stockholm.</a:t>
            </a:r>
            <a:endParaRPr lang="fi-FI" sz="1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The city council chamber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124933" name="Picture 5" descr="C:\Users\virpis\Desktop\stockholm\IMG_5255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4704523" cy="3528392"/>
          </a:xfrm>
          <a:prstGeom prst="rect">
            <a:avLst/>
          </a:prstGeom>
          <a:noFill/>
        </p:spPr>
      </p:pic>
      <p:pic>
        <p:nvPicPr>
          <p:cNvPr id="124934" name="Picture 6" descr="C:\Users\virpis\Desktop\stockholm\IMG_5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124744"/>
            <a:ext cx="3072341" cy="2304256"/>
          </a:xfrm>
          <a:prstGeom prst="rect">
            <a:avLst/>
          </a:prstGeom>
          <a:noFill/>
        </p:spPr>
      </p:pic>
      <p:pic>
        <p:nvPicPr>
          <p:cNvPr id="16" name="Picture 3" descr="C:\Users\virpis\Desktop\stockholm\IMG_5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501008"/>
            <a:ext cx="3046363" cy="22847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Blå Hallen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95536" y="1340768"/>
            <a:ext cx="4104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mtClean="0"/>
              <a:t>The Blue Hall</a:t>
            </a:r>
            <a:r>
              <a:rPr lang="en-US" sz="1200" smtClean="0"/>
              <a:t> is known as the dining hall used for the banquet held after the annual Nobel Prize award ceremony.</a:t>
            </a:r>
            <a:endParaRPr lang="fi-FI" sz="1200" smtClean="0"/>
          </a:p>
        </p:txBody>
      </p:sp>
      <p:pic>
        <p:nvPicPr>
          <p:cNvPr id="129026" name="Picture 2" descr="C:\Users\virpis\Desktop\stockholm\IMG_5263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692696"/>
            <a:ext cx="3264363" cy="2448272"/>
          </a:xfrm>
          <a:prstGeom prst="rect">
            <a:avLst/>
          </a:prstGeom>
          <a:noFill/>
        </p:spPr>
      </p:pic>
      <p:pic>
        <p:nvPicPr>
          <p:cNvPr id="129027" name="Picture 3" descr="C:\Users\virpis\Desktop\stockholm\IMG_52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4342507" cy="3256880"/>
          </a:xfrm>
          <a:prstGeom prst="rect">
            <a:avLst/>
          </a:prstGeom>
          <a:noFill/>
        </p:spPr>
      </p:pic>
      <p:pic>
        <p:nvPicPr>
          <p:cNvPr id="12" name="Picture 3" descr="C:\Users\virpis\Desktop\stockholm\IMG_5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66982"/>
            <a:ext cx="3288365" cy="24662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Gyllene Salen Banketten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95536" y="1340768"/>
            <a:ext cx="82089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Above the Blue Hall lies the Golden Hall (</a:t>
            </a:r>
            <a:r>
              <a:rPr lang="en-US" sz="1200" i="1" smtClean="0"/>
              <a:t>Gyllene Salen</a:t>
            </a:r>
            <a:r>
              <a:rPr lang="en-US" sz="1200" smtClean="0"/>
              <a:t>), named after the decorative mosaics made of more than 18 million tiles.</a:t>
            </a:r>
            <a:endParaRPr lang="fi-FI" sz="1200" smtClean="0"/>
          </a:p>
        </p:txBody>
      </p:sp>
      <p:pic>
        <p:nvPicPr>
          <p:cNvPr id="126979" name="Picture 3" descr="C:\Users\virpis\Desktop\stockholm\IMG_5258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72816"/>
            <a:ext cx="2808312" cy="2106234"/>
          </a:xfrm>
          <a:prstGeom prst="rect">
            <a:avLst/>
          </a:prstGeom>
          <a:noFill/>
        </p:spPr>
      </p:pic>
      <p:pic>
        <p:nvPicPr>
          <p:cNvPr id="126980" name="Picture 4" descr="C:\Users\virpis\Desktop\stockholm\IMG_52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933056"/>
            <a:ext cx="2808312" cy="2106234"/>
          </a:xfrm>
          <a:prstGeom prst="rect">
            <a:avLst/>
          </a:prstGeom>
          <a:noFill/>
        </p:spPr>
      </p:pic>
      <p:pic>
        <p:nvPicPr>
          <p:cNvPr id="8" name="Picture 6" descr="C:\Users\virpis\Desktop\stockholm\IMG_5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040991" y="2303825"/>
            <a:ext cx="4248473" cy="3186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772400" cy="1080120"/>
          </a:xfrm>
        </p:spPr>
        <p:txBody>
          <a:bodyPr>
            <a:normAutofit fontScale="90000"/>
          </a:bodyPr>
          <a:lstStyle/>
          <a:p>
            <a:pPr algn="l"/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>Co2olBricks – Kiinko excursion to Stocksholm </a:t>
            </a:r>
            <a:br>
              <a:rPr lang="fi-FI" smtClean="0"/>
            </a:br>
            <a:endParaRPr lang="fi-FI" sz="2200" dirty="0"/>
          </a:p>
        </p:txBody>
      </p:sp>
      <p:sp>
        <p:nvSpPr>
          <p:cNvPr id="3" name="Tekstikehys 2"/>
          <p:cNvSpPr txBox="1"/>
          <p:nvPr/>
        </p:nvSpPr>
        <p:spPr>
          <a:xfrm>
            <a:off x="611560" y="1916832"/>
            <a:ext cx="727280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1400" b="1" smtClean="0"/>
          </a:p>
          <a:p>
            <a:endParaRPr lang="fi-FI" sz="1400" b="1" smtClean="0"/>
          </a:p>
          <a:p>
            <a:r>
              <a:rPr lang="fi-FI" sz="1400" b="1" smtClean="0"/>
              <a:t>Time 22. -24.4. 2013 </a:t>
            </a:r>
          </a:p>
          <a:p>
            <a:endParaRPr lang="fi-FI" sz="1400" b="1" smtClean="0"/>
          </a:p>
          <a:p>
            <a:r>
              <a:rPr lang="fi-FI" sz="1400" b="1" smtClean="0"/>
              <a:t>Participants:</a:t>
            </a:r>
          </a:p>
          <a:p>
            <a:r>
              <a:rPr lang="en-GB" sz="1000" smtClean="0"/>
              <a:t>Arto Köliö, Researcher,  Resercher, Tampere University of Technology (TUT), Civil Engineering, Department of Structural Engineering</a:t>
            </a:r>
            <a:endParaRPr lang="fi-FI" sz="1000" smtClean="0"/>
          </a:p>
          <a:p>
            <a:r>
              <a:rPr lang="en-GB" sz="1000" smtClean="0"/>
              <a:t>Seija Linnanmäki, Architect in Chief, National Board of Antiquities, Cultural Environment Protection, Restoration Policy and Guidance</a:t>
            </a:r>
            <a:endParaRPr lang="fi-FI" sz="1000" smtClean="0"/>
          </a:p>
          <a:p>
            <a:r>
              <a:rPr lang="en-GB" sz="1000" smtClean="0"/>
              <a:t>Aimo Nissi, Architect, Lecturer, University of Aalto</a:t>
            </a:r>
          </a:p>
          <a:p>
            <a:r>
              <a:rPr lang="fi-FI" sz="1000" smtClean="0"/>
              <a:t>Toni Pakkala , </a:t>
            </a:r>
            <a:r>
              <a:rPr lang="en-GB" sz="1000" smtClean="0"/>
              <a:t>Resercher, Tampere University of Technology (TUT), Civil Engineering, Department of Structural Engineering</a:t>
            </a:r>
          </a:p>
          <a:p>
            <a:r>
              <a:rPr lang="en-GB" sz="1000" smtClean="0"/>
              <a:t>Markku Rantama, Senior Expert, Finnish Real Estate Federation (FREF)</a:t>
            </a:r>
            <a:endParaRPr lang="fi-FI" sz="1000" smtClean="0"/>
          </a:p>
          <a:p>
            <a:r>
              <a:rPr lang="en-GB" sz="1000" smtClean="0"/>
              <a:t>Markku Rintala, Construction refurbisher, Rintala ky</a:t>
            </a:r>
            <a:endParaRPr lang="fi-FI" sz="1000" smtClean="0"/>
          </a:p>
          <a:p>
            <a:r>
              <a:rPr lang="en-GB" sz="1000" smtClean="0"/>
              <a:t>Jukka Sainio, Managing Director, Property Manager, Sainio Oy</a:t>
            </a:r>
          </a:p>
          <a:p>
            <a:r>
              <a:rPr lang="en-GB" sz="1000" smtClean="0"/>
              <a:t>Liisa Sainio, Architect, </a:t>
            </a:r>
            <a:r>
              <a:rPr lang="fi-FI" sz="1000" smtClean="0"/>
              <a:t>ARK-Suunnittelu Liisa Sainio</a:t>
            </a:r>
          </a:p>
          <a:p>
            <a:r>
              <a:rPr lang="en-GB" sz="1000" smtClean="0"/>
              <a:t>Virpi Slotte, Project Manager, Kiinko- Real Estate Education</a:t>
            </a:r>
            <a:endParaRPr lang="fi-FI" sz="1000" smtClean="0"/>
          </a:p>
          <a:p>
            <a:r>
              <a:rPr lang="en-GB" sz="1000" smtClean="0"/>
              <a:t>Daniela </a:t>
            </a:r>
            <a:r>
              <a:rPr lang="de-DE" sz="1000" smtClean="0"/>
              <a:t>Scherz, Co2olBricks Project Manager, </a:t>
            </a:r>
            <a:r>
              <a:rPr lang="en-US" sz="1000" smtClean="0"/>
              <a:t>Ministry of Culture</a:t>
            </a:r>
            <a:r>
              <a:rPr lang="fi-FI" sz="1000" smtClean="0"/>
              <a:t>, </a:t>
            </a:r>
            <a:r>
              <a:rPr lang="en-US" sz="1000" smtClean="0"/>
              <a:t>Department for Heritage Preservation, Hamburg</a:t>
            </a:r>
            <a:endParaRPr lang="fi-FI" sz="1000" smtClean="0"/>
          </a:p>
          <a:p>
            <a:r>
              <a:rPr lang="en-GB" sz="1000" smtClean="0"/>
              <a:t>Tomas Örn, </a:t>
            </a:r>
            <a:r>
              <a:rPr lang="de-DE" sz="1000" smtClean="0"/>
              <a:t>Co2olBricks Project Manager, </a:t>
            </a:r>
            <a:r>
              <a:rPr lang="en-US" sz="1000" smtClean="0"/>
              <a:t>Stockholm City museum</a:t>
            </a:r>
            <a:endParaRPr lang="fi-FI" sz="1000" smtClean="0"/>
          </a:p>
          <a:p>
            <a:r>
              <a:rPr lang="en-GB" sz="1000" smtClean="0"/>
              <a:t>Lisa Sarbin, </a:t>
            </a:r>
            <a:r>
              <a:rPr lang="de-DE" sz="1000" smtClean="0"/>
              <a:t>Co2olBricks Project Manager, </a:t>
            </a:r>
            <a:r>
              <a:rPr lang="en-US" sz="1000" smtClean="0"/>
              <a:t>Stockholm City museum</a:t>
            </a:r>
            <a:endParaRPr lang="fi-FI" sz="1000" smtClean="0"/>
          </a:p>
          <a:p>
            <a:endParaRPr lang="fi-FI" sz="1200" smtClean="0"/>
          </a:p>
          <a:p>
            <a:endParaRPr lang="fi-FI" sz="1400" b="1" smtClean="0"/>
          </a:p>
          <a:p>
            <a:pPr lvl="1"/>
            <a:endParaRPr lang="fi-FI" sz="1600" b="1" dirty="0" smtClean="0"/>
          </a:p>
          <a:p>
            <a:pPr lvl="1">
              <a:buClr>
                <a:srgbClr val="002E73"/>
              </a:buClr>
              <a:buSzPct val="120000"/>
            </a:pPr>
            <a:r>
              <a:rPr lang="en-US" sz="1400" smtClean="0"/>
              <a:t> </a:t>
            </a:r>
            <a:endParaRPr lang="fi-FI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16298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1497887" cy="4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2429818" cy="743385"/>
          </a:xfrm>
          <a:prstGeom prst="rect">
            <a:avLst/>
          </a:prstGeom>
          <a:noFill/>
        </p:spPr>
      </p:pic>
      <p:pic>
        <p:nvPicPr>
          <p:cNvPr id="5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41"/>
            <a:ext cx="2088232" cy="8170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143000"/>
          </a:xfrm>
        </p:spPr>
        <p:txBody>
          <a:bodyPr>
            <a:normAutofit/>
          </a:bodyPr>
          <a:lstStyle/>
          <a:p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>Stadsholmen</a:t>
            </a:r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395536" y="1988840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smtClean="0"/>
              <a:t>Stadsholmen owns about  280 pieces of real estate with around 1 650 residential buildings and 765 apartments Stockholms Stads bostadsförmedling AB is responsible for all external brokerage </a:t>
            </a:r>
            <a:r>
              <a:rPr lang="fi-FI" sz="1200" smtClean="0"/>
              <a:t>of</a:t>
            </a:r>
            <a:r>
              <a:rPr lang="sv-SE" sz="1200" smtClean="0"/>
              <a:t> Stadsholmens residential buildings. Several of them have the highest protection classification.</a:t>
            </a:r>
            <a:endParaRPr lang="fi-FI" sz="1200" smtClean="0"/>
          </a:p>
          <a:p>
            <a:endParaRPr lang="fi-FI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16298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1497887" cy="4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2429818" cy="743385"/>
          </a:xfrm>
          <a:prstGeom prst="rect">
            <a:avLst/>
          </a:prstGeom>
          <a:noFill/>
        </p:spPr>
      </p:pic>
      <p:pic>
        <p:nvPicPr>
          <p:cNvPr id="5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41"/>
            <a:ext cx="2088232" cy="817020"/>
          </a:xfrm>
          <a:prstGeom prst="rect">
            <a:avLst/>
          </a:prstGeom>
          <a:noFill/>
        </p:spPr>
      </p:pic>
      <p:pic>
        <p:nvPicPr>
          <p:cNvPr id="11" name="Picture 2" descr="C:\Users\virpis\Desktop\stockholm\IMG_52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2852936"/>
            <a:ext cx="4054475" cy="3040856"/>
          </a:xfrm>
          <a:prstGeom prst="rect">
            <a:avLst/>
          </a:prstGeom>
          <a:noFill/>
        </p:spPr>
      </p:pic>
      <p:pic>
        <p:nvPicPr>
          <p:cNvPr id="12" name="Picture 3" descr="C:\Users\virpis\Desktop\stockholm\IMG_52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2852936"/>
            <a:ext cx="4054475" cy="3040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Stadsholmens wooden </a:t>
            </a:r>
            <a:br>
              <a:rPr lang="fi-FI" smtClean="0"/>
            </a:br>
            <a:r>
              <a:rPr lang="fi-FI" smtClean="0"/>
              <a:t>houses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 descr="C:\Users\virpis\Desktop\stockholm\IMG_5267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80728"/>
            <a:ext cx="3142373" cy="2356780"/>
          </a:xfrm>
          <a:prstGeom prst="rect">
            <a:avLst/>
          </a:prstGeom>
          <a:noFill/>
        </p:spPr>
      </p:pic>
      <p:pic>
        <p:nvPicPr>
          <p:cNvPr id="2051" name="Picture 3" descr="C:\Users\virpis\Desktop\stockholm\IMG_52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4920547" cy="3690410"/>
          </a:xfrm>
          <a:prstGeom prst="rect">
            <a:avLst/>
          </a:prstGeom>
          <a:noFill/>
        </p:spPr>
      </p:pic>
      <p:pic>
        <p:nvPicPr>
          <p:cNvPr id="2052" name="Picture 4" descr="C:\Users\virpis\Desktop\stockholm\IMG_5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429000"/>
            <a:ext cx="3192260" cy="2394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996952"/>
            <a:ext cx="5472608" cy="1511845"/>
          </a:xfrm>
        </p:spPr>
        <p:txBody>
          <a:bodyPr>
            <a:normAutofit fontScale="90000"/>
          </a:bodyPr>
          <a:lstStyle/>
          <a:p>
            <a:r>
              <a:rPr lang="fi-FI" smtClean="0"/>
              <a:t>Kiinko thanks </a:t>
            </a:r>
            <a:br>
              <a:rPr lang="fi-FI" smtClean="0"/>
            </a:br>
            <a:r>
              <a:rPr lang="fi-FI" smtClean="0"/>
              <a:t>all the guides and the participants for a rewarding and informative excursion.</a:t>
            </a:r>
            <a:br>
              <a:rPr lang="fi-FI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7772400" cy="1143000"/>
          </a:xfrm>
        </p:spPr>
        <p:txBody>
          <a:bodyPr>
            <a:normAutofit/>
          </a:bodyPr>
          <a:lstStyle/>
          <a:p>
            <a:r>
              <a:rPr lang="fi-FI" smtClean="0"/>
              <a:t/>
            </a:r>
            <a:br>
              <a:rPr lang="fi-FI" smtClean="0"/>
            </a:br>
            <a:r>
              <a:rPr lang="en-GB" smtClean="0"/>
              <a:t>Gaswork area </a:t>
            </a:r>
            <a:r>
              <a:rPr lang="en-US" smtClean="0"/>
              <a:t>in Hjorthagen </a:t>
            </a:r>
            <a:r>
              <a:rPr lang="en-GB" smtClean="0"/>
              <a:t> </a:t>
            </a:r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539552" y="19888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mtClean="0"/>
              <a:t>Tomas Örn from the Stockholm </a:t>
            </a:r>
            <a:r>
              <a:rPr lang="en-US" sz="1200" smtClean="0"/>
              <a:t>City museum </a:t>
            </a:r>
            <a:r>
              <a:rPr lang="en-GB" sz="1200" smtClean="0"/>
              <a:t>talks about the </a:t>
            </a:r>
            <a:r>
              <a:rPr lang="en-US" sz="1200" smtClean="0"/>
              <a:t>production in the gasworks area. The area is part of the city’s vision of a world-class Stockholm by 2030.</a:t>
            </a:r>
          </a:p>
          <a:p>
            <a:endParaRPr lang="en-US" sz="1200" smtClean="0"/>
          </a:p>
          <a:p>
            <a:endParaRPr lang="fi-FI" sz="1200" dirty="0" smtClean="0"/>
          </a:p>
          <a:p>
            <a:endParaRPr lang="fi-FI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16298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1497887" cy="4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2429818" cy="743385"/>
          </a:xfrm>
          <a:prstGeom prst="rect">
            <a:avLst/>
          </a:prstGeom>
          <a:noFill/>
        </p:spPr>
      </p:pic>
      <p:pic>
        <p:nvPicPr>
          <p:cNvPr id="5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41"/>
            <a:ext cx="2088232" cy="817020"/>
          </a:xfrm>
          <a:prstGeom prst="rect">
            <a:avLst/>
          </a:prstGeom>
          <a:noFill/>
        </p:spPr>
      </p:pic>
      <p:pic>
        <p:nvPicPr>
          <p:cNvPr id="29697" name="Picture 1" descr="C:\Users\virpis\Desktop\stockholm\IMG_52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2924944"/>
            <a:ext cx="3528392" cy="2646379"/>
          </a:xfrm>
          <a:prstGeom prst="rect">
            <a:avLst/>
          </a:prstGeom>
          <a:noFill/>
        </p:spPr>
      </p:pic>
      <p:pic>
        <p:nvPicPr>
          <p:cNvPr id="29698" name="Picture 2" descr="C:\Users\virpis\Desktop\stockholm\IMG_52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2924944"/>
            <a:ext cx="3600281" cy="2700297"/>
          </a:xfrm>
          <a:prstGeom prst="rect">
            <a:avLst/>
          </a:prstGeom>
          <a:noFill/>
        </p:spPr>
      </p:pic>
      <p:sp>
        <p:nvSpPr>
          <p:cNvPr id="11" name="Tekstikehys 10"/>
          <p:cNvSpPr txBox="1"/>
          <p:nvPr/>
        </p:nvSpPr>
        <p:spPr>
          <a:xfrm>
            <a:off x="4355976" y="1988840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The historic industrial buildings designed by Ferdinand Boberg in the late nineteenth century will be transformed with the focus on culture, education and retail.</a:t>
            </a:r>
          </a:p>
          <a:p>
            <a:endParaRPr lang="fi-FI" sz="1200" dirty="0" smtClean="0"/>
          </a:p>
          <a:p>
            <a:endParaRPr lang="fi-FI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From industrial to residential</a:t>
            </a:r>
            <a:endParaRPr lang="fi-FI"/>
          </a:p>
        </p:txBody>
      </p:sp>
      <p:pic>
        <p:nvPicPr>
          <p:cNvPr id="112642" name="Picture 2" descr="C:\Users\virpis\Desktop\stockholm\IMG_5215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340768"/>
            <a:ext cx="2878344" cy="2158758"/>
          </a:xfrm>
          <a:prstGeom prst="rect">
            <a:avLst/>
          </a:prstGeom>
          <a:noFill/>
        </p:spPr>
      </p:pic>
      <p:pic>
        <p:nvPicPr>
          <p:cNvPr id="13" name="Picture 2" descr="C:\Users\virpis\Desktop\stockholm\IMG_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48879"/>
            <a:ext cx="4464496" cy="3348479"/>
          </a:xfrm>
          <a:prstGeom prst="rect">
            <a:avLst/>
          </a:prstGeom>
          <a:noFill/>
        </p:spPr>
      </p:pic>
      <p:sp>
        <p:nvSpPr>
          <p:cNvPr id="16" name="Tekstikehys 15"/>
          <p:cNvSpPr txBox="1"/>
          <p:nvPr/>
        </p:nvSpPr>
        <p:spPr>
          <a:xfrm>
            <a:off x="611560" y="119675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smtClean="0"/>
              <a:t>The area consists of around 30 buildings, five of which are circular gas holders from three generations of the works. Gas has been produced here for over 100 years. </a:t>
            </a:r>
          </a:p>
          <a:p>
            <a:endParaRPr lang="fi-FI"/>
          </a:p>
        </p:txBody>
      </p:sp>
      <p:pic>
        <p:nvPicPr>
          <p:cNvPr id="112645" name="Picture 5" descr="C:\Users\virpis\Desktop\stockholm\IMG_5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7369" t="6607" b="4064"/>
          <a:stretch>
            <a:fillRect/>
          </a:stretch>
        </p:blipFill>
        <p:spPr bwMode="auto">
          <a:xfrm>
            <a:off x="5220072" y="3573016"/>
            <a:ext cx="2887246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Major architectural and historic value</a:t>
            </a:r>
            <a:endParaRPr lang="fi-FI"/>
          </a:p>
        </p:txBody>
      </p:sp>
      <p:sp>
        <p:nvSpPr>
          <p:cNvPr id="16" name="Tekstikehys 15"/>
          <p:cNvSpPr txBox="1"/>
          <p:nvPr/>
        </p:nvSpPr>
        <p:spPr>
          <a:xfrm>
            <a:off x="611560" y="1340768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smtClean="0"/>
              <a:t>The industrial and urban character of the gasworks, which is of major architectural and historic value, is unique in Sweden.  </a:t>
            </a:r>
          </a:p>
          <a:p>
            <a:endParaRPr lang="fi-FI" sz="1200" smtClean="0"/>
          </a:p>
          <a:p>
            <a:r>
              <a:rPr lang="fi-FI" sz="1200" smtClean="0"/>
              <a:t>By 2020 over 6000 homes will have been built and Horthagen will have 15,000 new residents.</a:t>
            </a:r>
          </a:p>
          <a:p>
            <a:endParaRPr lang="fi-FI" sz="1200" smtClean="0"/>
          </a:p>
          <a:p>
            <a:endParaRPr lang="fi-FI"/>
          </a:p>
        </p:txBody>
      </p:sp>
      <p:pic>
        <p:nvPicPr>
          <p:cNvPr id="113667" name="Picture 3" descr="C:\Users\virpis\Desktop\stockholm\IMG_5217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4614540" cy="3460905"/>
          </a:xfrm>
          <a:prstGeom prst="rect">
            <a:avLst/>
          </a:prstGeom>
          <a:noFill/>
        </p:spPr>
      </p:pic>
      <p:pic>
        <p:nvPicPr>
          <p:cNvPr id="113668" name="Picture 4" descr="C:\Users\virpis\Desktop\stockholm\IMG_5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12775"/>
            <a:ext cx="2952328" cy="2214245"/>
          </a:xfrm>
          <a:prstGeom prst="rect">
            <a:avLst/>
          </a:prstGeom>
          <a:noFill/>
        </p:spPr>
      </p:pic>
      <p:pic>
        <p:nvPicPr>
          <p:cNvPr id="113669" name="Picture 5" descr="C:\Users\virpis\Desktop\stockholm\IMG_5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17032"/>
            <a:ext cx="2952328" cy="2214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Environmental profile</a:t>
            </a:r>
            <a:endParaRPr lang="fi-FI"/>
          </a:p>
        </p:txBody>
      </p:sp>
      <p:pic>
        <p:nvPicPr>
          <p:cNvPr id="114691" name="Picture 3" descr="C:\Users\virpis\Desktop\stockholm\IMG_5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r="3226"/>
          <a:stretch>
            <a:fillRect/>
          </a:stretch>
        </p:blipFill>
        <p:spPr bwMode="auto">
          <a:xfrm>
            <a:off x="5364088" y="1157148"/>
            <a:ext cx="3024336" cy="2343860"/>
          </a:xfrm>
          <a:prstGeom prst="rect">
            <a:avLst/>
          </a:prstGeom>
          <a:noFill/>
        </p:spPr>
      </p:pic>
      <p:pic>
        <p:nvPicPr>
          <p:cNvPr id="114692" name="Picture 4" descr="C:\Users\virpis\Desktop\stockholm\IMG_5218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573016"/>
            <a:ext cx="3024336" cy="2268252"/>
          </a:xfrm>
          <a:prstGeom prst="rect">
            <a:avLst/>
          </a:prstGeom>
          <a:noFill/>
        </p:spPr>
      </p:pic>
      <p:pic>
        <p:nvPicPr>
          <p:cNvPr id="114694" name="Picture 6" descr="C:\Users\virpis\Desktop\stockholm\IMG_5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92896"/>
            <a:ext cx="4488430" cy="3366432"/>
          </a:xfrm>
          <a:prstGeom prst="rect">
            <a:avLst/>
          </a:prstGeom>
          <a:noFill/>
        </p:spPr>
      </p:pic>
      <p:sp>
        <p:nvSpPr>
          <p:cNvPr id="18" name="Suorakulmio 17"/>
          <p:cNvSpPr/>
          <p:nvPr/>
        </p:nvSpPr>
        <p:spPr>
          <a:xfrm>
            <a:off x="539552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sz="1200" smtClean="0"/>
              <a:t>The overall objective is a climate-adapted and fossil fuel-free urban district by 2030, in which carbon dioxide emissions are lower than 1.5 tonnes per person per year by 2020.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From gasworks to artwork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pic>
        <p:nvPicPr>
          <p:cNvPr id="115715" name="Picture 3" descr="C:\Users\virpis\Desktop\stockholm\IMG_5233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980728"/>
            <a:ext cx="3190379" cy="2392784"/>
          </a:xfrm>
          <a:prstGeom prst="rect">
            <a:avLst/>
          </a:prstGeom>
          <a:noFill/>
        </p:spPr>
      </p:pic>
      <p:pic>
        <p:nvPicPr>
          <p:cNvPr id="115716" name="Picture 4" descr="C:\Users\virpis\Desktop\stockholm\IMG_52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564904"/>
            <a:ext cx="4464496" cy="3348372"/>
          </a:xfrm>
          <a:prstGeom prst="rect">
            <a:avLst/>
          </a:prstGeom>
          <a:noFill/>
        </p:spPr>
      </p:pic>
      <p:sp>
        <p:nvSpPr>
          <p:cNvPr id="15" name="Suorakulmio 14"/>
          <p:cNvSpPr/>
          <p:nvPr/>
        </p:nvSpPr>
        <p:spPr>
          <a:xfrm>
            <a:off x="539552" y="1052736"/>
            <a:ext cx="4392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smtClean="0"/>
              <a:t>Realising the vision is a huge amount of work. </a:t>
            </a:r>
          </a:p>
          <a:p>
            <a:endParaRPr lang="fi-FI" sz="1200" smtClean="0"/>
          </a:p>
          <a:p>
            <a:r>
              <a:rPr lang="fi-FI" sz="1200" smtClean="0"/>
              <a:t>Closed eco-cycle solutions, an energy supply based on renewable energy and energy-efficient homes are important ingredients in realising the vision of a world-class environmental urban district.</a:t>
            </a:r>
          </a:p>
        </p:txBody>
      </p:sp>
      <p:pic>
        <p:nvPicPr>
          <p:cNvPr id="115717" name="Picture 5" descr="C:\Users\virpis\Desktop\stockholm\IMG_5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01008"/>
            <a:ext cx="3240360" cy="2430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7772400" cy="1143000"/>
          </a:xfrm>
        </p:spPr>
        <p:txBody>
          <a:bodyPr>
            <a:normAutofit/>
          </a:bodyPr>
          <a:lstStyle/>
          <a:p>
            <a:r>
              <a:rPr lang="fi-FI" smtClean="0"/>
              <a:t/>
            </a:r>
            <a:br>
              <a:rPr lang="fi-FI" smtClean="0"/>
            </a:br>
            <a:r>
              <a:rPr lang="en-GB" smtClean="0"/>
              <a:t>Sustainable Järva</a:t>
            </a:r>
            <a:r>
              <a:rPr lang="en-US" smtClean="0"/>
              <a:t> </a:t>
            </a:r>
            <a:r>
              <a:rPr lang="en-GB" smtClean="0"/>
              <a:t> </a:t>
            </a:r>
            <a:endParaRPr lang="fi-FI" dirty="0"/>
          </a:p>
        </p:txBody>
      </p:sp>
      <p:sp>
        <p:nvSpPr>
          <p:cNvPr id="3" name="Tekstikehys 2"/>
          <p:cNvSpPr txBox="1"/>
          <p:nvPr/>
        </p:nvSpPr>
        <p:spPr>
          <a:xfrm>
            <a:off x="323528" y="191683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smtClean="0"/>
              <a:t>One third of the homes in Sweden were built as part of the Million Homes Programme in the 1960s and ´70s. More than 200 million Europeans live in similar properties.</a:t>
            </a:r>
            <a:endParaRPr lang="en-US" sz="1200" smtClean="0"/>
          </a:p>
          <a:p>
            <a:endParaRPr lang="en-US" sz="1200" smtClean="0"/>
          </a:p>
          <a:p>
            <a:endParaRPr lang="fi-FI" sz="1200" dirty="0" smtClean="0"/>
          </a:p>
          <a:p>
            <a:endParaRPr lang="fi-FI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1629875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1497887" cy="42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T:\Yleiset\Projektit\CO2OL_Bricks_2010_2013\WP2_Communications_COOL\Logo CoolBrick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0648"/>
            <a:ext cx="2429818" cy="743385"/>
          </a:xfrm>
          <a:prstGeom prst="rect">
            <a:avLst/>
          </a:prstGeom>
          <a:noFill/>
        </p:spPr>
      </p:pic>
      <p:pic>
        <p:nvPicPr>
          <p:cNvPr id="5" name="Picture 3" descr="T:\Yleiset\Projektit\CO2OL_Bricks_2010_2013\WP2_Communications_COOL\EU_logot_ohjeet\Reference_without_ENPI_cen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88641"/>
            <a:ext cx="2088232" cy="817020"/>
          </a:xfrm>
          <a:prstGeom prst="rect">
            <a:avLst/>
          </a:prstGeom>
          <a:noFill/>
        </p:spPr>
      </p:pic>
      <p:sp>
        <p:nvSpPr>
          <p:cNvPr id="11" name="Tekstikehys 10"/>
          <p:cNvSpPr txBox="1"/>
          <p:nvPr/>
        </p:nvSpPr>
        <p:spPr>
          <a:xfrm>
            <a:off x="4355976" y="1916832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/>
              <a:t>Many these buildings are shabby and in need of renovation, and their energy consumption needs to be at least halved to meet today’s demands.</a:t>
            </a:r>
          </a:p>
          <a:p>
            <a:endParaRPr lang="fi-FI" sz="1200" dirty="0" smtClean="0"/>
          </a:p>
          <a:p>
            <a:endParaRPr lang="fi-FI" sz="1200" dirty="0"/>
          </a:p>
        </p:txBody>
      </p:sp>
      <p:pic>
        <p:nvPicPr>
          <p:cNvPr id="13" name="Picture 2" descr="C:\Users\virpis\Desktop\stockholm\IMG_5236.JPG"/>
          <p:cNvPicPr>
            <a:picLocks noChangeAspect="1" noChangeArrowheads="1"/>
          </p:cNvPicPr>
          <p:nvPr/>
        </p:nvPicPr>
        <p:blipFill>
          <a:blip r:embed="rId7" cstate="print"/>
          <a:srcRect l="12432" t="21312" r="9026"/>
          <a:stretch>
            <a:fillRect/>
          </a:stretch>
        </p:blipFill>
        <p:spPr bwMode="auto">
          <a:xfrm>
            <a:off x="4499992" y="2708919"/>
            <a:ext cx="4032448" cy="3029967"/>
          </a:xfrm>
          <a:prstGeom prst="rect">
            <a:avLst/>
          </a:prstGeom>
          <a:noFill/>
        </p:spPr>
      </p:pic>
      <p:pic>
        <p:nvPicPr>
          <p:cNvPr id="15" name="Picture 6" descr="C:\Users\virpis\Desktop\stockholm\IMG_52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708920"/>
            <a:ext cx="4054475" cy="3040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Environmental programme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/>
                </a:solidFill>
              </a:rPr>
              <a:t>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uorakulmio 14"/>
          <p:cNvSpPr/>
          <p:nvPr/>
        </p:nvSpPr>
        <p:spPr>
          <a:xfrm>
            <a:off x="395536" y="1340768"/>
            <a:ext cx="4104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smtClean="0"/>
              <a:t>The five-year Sustainable Järva project will conduct a dialogue with residents in seven apartment blocks to improve energy efficiency in 350 homes</a:t>
            </a:r>
            <a:r>
              <a:rPr lang="fi-FI" sz="1200" smtClean="0"/>
              <a:t>. The project </a:t>
            </a:r>
            <a:r>
              <a:rPr lang="fi-FI" sz="1200" smtClean="0"/>
              <a:t>covers </a:t>
            </a:r>
            <a:r>
              <a:rPr lang="fi-FI" sz="1200" smtClean="0"/>
              <a:t>several residential buildings. </a:t>
            </a:r>
            <a:endParaRPr lang="fi-FI" sz="1200" smtClean="0"/>
          </a:p>
        </p:txBody>
      </p:sp>
      <p:pic>
        <p:nvPicPr>
          <p:cNvPr id="117768" name="Picture 8" descr="C:\Users\virpis\Desktop\stockholm\IMG_52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2025" y="2531666"/>
            <a:ext cx="4054475" cy="3040856"/>
          </a:xfrm>
          <a:prstGeom prst="rect">
            <a:avLst/>
          </a:prstGeom>
          <a:noFill/>
        </p:spPr>
      </p:pic>
      <p:pic>
        <p:nvPicPr>
          <p:cNvPr id="23" name="Picture 2" descr="C:\Users\virpis\Desktop\stockholm\IMG_5243.JP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" y="2531666"/>
            <a:ext cx="4054475" cy="3040856"/>
          </a:xfrm>
          <a:prstGeom prst="rect">
            <a:avLst/>
          </a:prstGeom>
          <a:noFill/>
        </p:spPr>
      </p:pic>
      <p:sp>
        <p:nvSpPr>
          <p:cNvPr id="24" name="Suorakulmio 23"/>
          <p:cNvSpPr/>
          <p:nvPr/>
        </p:nvSpPr>
        <p:spPr>
          <a:xfrm>
            <a:off x="4716016" y="134076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200" smtClean="0"/>
              <a:t>Project</a:t>
            </a:r>
            <a:r>
              <a:rPr lang="fi-FI" sz="1200" smtClean="0"/>
              <a:t> includes </a:t>
            </a:r>
            <a:r>
              <a:rPr lang="fi-FI" sz="1200" smtClean="0"/>
              <a:t>a broad commitment to invest in sustainable transport, promote cycling, and educate local residents on climate and environmental issues.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Custom 14">
      <a:dk1>
        <a:sysClr val="windowText" lastClr="000000"/>
      </a:dk1>
      <a:lt1>
        <a:sysClr val="window" lastClr="FFFFFF"/>
      </a:lt1>
      <a:dk2>
        <a:srgbClr val="A3ACB2"/>
      </a:dk2>
      <a:lt2>
        <a:srgbClr val="F5F5F5"/>
      </a:lt2>
      <a:accent1>
        <a:srgbClr val="008AC9"/>
      </a:accent1>
      <a:accent2>
        <a:srgbClr val="004489"/>
      </a:accent2>
      <a:accent3>
        <a:srgbClr val="DC002E"/>
      </a:accent3>
      <a:accent4>
        <a:srgbClr val="008F4F"/>
      </a:accent4>
      <a:accent5>
        <a:srgbClr val="F39800"/>
      </a:accent5>
      <a:accent6>
        <a:srgbClr val="791E75"/>
      </a:accent6>
      <a:hlink>
        <a:srgbClr val="791E75"/>
      </a:hlink>
      <a:folHlink>
        <a:srgbClr val="008AC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asterbrand template A4 v.1.1">
  <a:themeElements>
    <a:clrScheme name="Masterbrand template A4 v.1.1 1">
      <a:dk1>
        <a:srgbClr val="000000"/>
      </a:dk1>
      <a:lt1>
        <a:srgbClr val="FFFFFF"/>
      </a:lt1>
      <a:dk2>
        <a:srgbClr val="0033CC"/>
      </a:dk2>
      <a:lt2>
        <a:srgbClr val="808080"/>
      </a:lt2>
      <a:accent1>
        <a:srgbClr val="040477"/>
      </a:accent1>
      <a:accent2>
        <a:srgbClr val="AFD4F0"/>
      </a:accent2>
      <a:accent3>
        <a:srgbClr val="FFFFFF"/>
      </a:accent3>
      <a:accent4>
        <a:srgbClr val="000000"/>
      </a:accent4>
      <a:accent5>
        <a:srgbClr val="AAAABD"/>
      </a:accent5>
      <a:accent6>
        <a:srgbClr val="9EC0D9"/>
      </a:accent6>
      <a:hlink>
        <a:srgbClr val="44A51C"/>
      </a:hlink>
      <a:folHlink>
        <a:srgbClr val="F9F206"/>
      </a:folHlink>
    </a:clrScheme>
    <a:fontScheme name="Masterbrand template A4 v.1.1">
      <a:majorFont>
        <a:latin typeface="Nokia Large"/>
        <a:ea typeface=""/>
        <a:cs typeface=""/>
      </a:majorFont>
      <a:minorFont>
        <a:latin typeface="Nokia Sans Wi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okia Sans Wi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488" tIns="44450" rIns="90488" bIns="44450" numCol="1" anchor="ctr" anchorCtr="0" compatLnSpc="1">
        <a:prstTxWarp prst="textNoShape">
          <a:avLst/>
        </a:prstTxWarp>
        <a:spAutoFit/>
      </a:bodyPr>
      <a:lstStyle>
        <a:defPPr marL="0" marR="0" indent="0" algn="l" defTabSz="762000" rtl="0" eaLnBrk="0" fontAlgn="base" latinLnBrk="0" hangingPunct="0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accent1"/>
          </a:buClr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Nokia Sans Wide" pitchFamily="34" charset="0"/>
          </a:defRPr>
        </a:defPPr>
      </a:lstStyle>
    </a:lnDef>
  </a:objectDefaults>
  <a:extraClrSchemeLst>
    <a:extraClrScheme>
      <a:clrScheme name="Masterbrand template A4 v.1.1 1">
        <a:dk1>
          <a:srgbClr val="000000"/>
        </a:dk1>
        <a:lt1>
          <a:srgbClr val="FFFFFF"/>
        </a:lt1>
        <a:dk2>
          <a:srgbClr val="0033CC"/>
        </a:dk2>
        <a:lt2>
          <a:srgbClr val="808080"/>
        </a:lt2>
        <a:accent1>
          <a:srgbClr val="040477"/>
        </a:accent1>
        <a:accent2>
          <a:srgbClr val="AFD4F0"/>
        </a:accent2>
        <a:accent3>
          <a:srgbClr val="FFFFFF"/>
        </a:accent3>
        <a:accent4>
          <a:srgbClr val="000000"/>
        </a:accent4>
        <a:accent5>
          <a:srgbClr val="AAAABD"/>
        </a:accent5>
        <a:accent6>
          <a:srgbClr val="9EC0D9"/>
        </a:accent6>
        <a:hlink>
          <a:srgbClr val="44A51C"/>
        </a:hlink>
        <a:folHlink>
          <a:srgbClr val="F9F20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4827</TotalTime>
  <Words>1154</Words>
  <Application>Microsoft Office PowerPoint</Application>
  <PresentationFormat>Näytössä katseltava diaesitys (4:3)</PresentationFormat>
  <Paragraphs>112</Paragraphs>
  <Slides>22</Slides>
  <Notes>10</Notes>
  <HiddenSlides>0</HiddenSlides>
  <MMClips>0</MMClips>
  <ScaleCrop>false</ScaleCrop>
  <HeadingPairs>
    <vt:vector size="4" baseType="variant">
      <vt:variant>
        <vt:lpstr>Teema</vt:lpstr>
      </vt:variant>
      <vt:variant>
        <vt:i4>8</vt:i4>
      </vt:variant>
      <vt:variant>
        <vt:lpstr>Dian otsikot</vt:lpstr>
      </vt:variant>
      <vt:variant>
        <vt:i4>22</vt:i4>
      </vt:variant>
    </vt:vector>
  </HeadingPairs>
  <TitlesOfParts>
    <vt:vector size="30" baseType="lpstr">
      <vt:lpstr>1_Office Theme</vt:lpstr>
      <vt:lpstr>6_Office Theme</vt:lpstr>
      <vt:lpstr>3_Office Theme</vt:lpstr>
      <vt:lpstr>4_Office Theme</vt:lpstr>
      <vt:lpstr>5_Office Theme</vt:lpstr>
      <vt:lpstr>8_Office Theme</vt:lpstr>
      <vt:lpstr>9_Office Theme</vt:lpstr>
      <vt:lpstr>Masterbrand template A4 v.1.1</vt:lpstr>
      <vt:lpstr>Stocksholm excursion</vt:lpstr>
      <vt:lpstr> Co2olBricks – Kiinko excursion to Stocksholm  </vt:lpstr>
      <vt:lpstr> Gaswork area in Hjorthagen  </vt:lpstr>
      <vt:lpstr>From industrial to residential</vt:lpstr>
      <vt:lpstr>Major architectural and historic value</vt:lpstr>
      <vt:lpstr>Environmental profile</vt:lpstr>
      <vt:lpstr>From gasworks to artwork</vt:lpstr>
      <vt:lpstr> Sustainable Järva  </vt:lpstr>
      <vt:lpstr>Environmental programme</vt:lpstr>
      <vt:lpstr>Renovation halves energy consumption</vt:lpstr>
      <vt:lpstr>  Stockholm Office for Real Estate Management –   Fastighetskontoret</vt:lpstr>
      <vt:lpstr> The city hall - Stockholm stadshuset</vt:lpstr>
      <vt:lpstr>Green IT</vt:lpstr>
      <vt:lpstr>LED technology in a cultural environment</vt:lpstr>
      <vt:lpstr>Energy savings and lower maintenance costs </vt:lpstr>
      <vt:lpstr>The city council chamber</vt:lpstr>
      <vt:lpstr>The city council chamber</vt:lpstr>
      <vt:lpstr>Blå Hallen</vt:lpstr>
      <vt:lpstr>Gyllene Salen Banketten</vt:lpstr>
      <vt:lpstr> Stadsholmen</vt:lpstr>
      <vt:lpstr>Stadsholmens wooden  houses</vt:lpstr>
      <vt:lpstr>Kiinko thanks  all the guides and the participants for a rewarding and informative excursion.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Verkkokoulutus</dc:title>
  <dc:creator>virpis</dc:creator>
  <cp:lastModifiedBy>virpis</cp:lastModifiedBy>
  <cp:revision>587</cp:revision>
  <dcterms:created xsi:type="dcterms:W3CDTF">2012-12-11T12:24:35Z</dcterms:created>
  <dcterms:modified xsi:type="dcterms:W3CDTF">2013-05-24T08:11:52Z</dcterms:modified>
</cp:coreProperties>
</file>